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0" r:id="rId7"/>
    <p:sldId id="261" r:id="rId8"/>
    <p:sldId id="262" r:id="rId9"/>
    <p:sldId id="263" r:id="rId10"/>
    <p:sldId id="281" r:id="rId11"/>
    <p:sldId id="266" r:id="rId12"/>
    <p:sldId id="282" r:id="rId13"/>
    <p:sldId id="283" r:id="rId14"/>
    <p:sldId id="284" r:id="rId15"/>
    <p:sldId id="280" r:id="rId16"/>
    <p:sldId id="268" r:id="rId17"/>
    <p:sldId id="269" r:id="rId18"/>
    <p:sldId id="270" r:id="rId19"/>
    <p:sldId id="272" r:id="rId20"/>
    <p:sldId id="273" r:id="rId21"/>
    <p:sldId id="274" r:id="rId22"/>
    <p:sldId id="276" r:id="rId23"/>
    <p:sldId id="285" r:id="rId24"/>
    <p:sldId id="277" r:id="rId25"/>
    <p:sldId id="279" r:id="rId26"/>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40" autoAdjust="0"/>
    <p:restoredTop sz="93447" autoAdjust="0"/>
  </p:normalViewPr>
  <p:slideViewPr>
    <p:cSldViewPr>
      <p:cViewPr>
        <p:scale>
          <a:sx n="66" d="100"/>
          <a:sy n="66" d="100"/>
        </p:scale>
        <p:origin x="1224" y="-2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534AF583-2533-4A50-A13D-848BE81B071F}" type="datetimeFigureOut">
              <a:rPr lang="da-DK" smtClean="0"/>
              <a:t>11-03-2025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688217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34AF583-2533-4A50-A13D-848BE81B071F}" type="datetimeFigureOut">
              <a:rPr lang="da-DK" smtClean="0"/>
              <a:t>11-03-2025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282574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34AF583-2533-4A50-A13D-848BE81B071F}" type="datetimeFigureOut">
              <a:rPr lang="da-DK" smtClean="0"/>
              <a:t>11-03-2025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2080608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34AF583-2533-4A50-A13D-848BE81B071F}" type="datetimeFigureOut">
              <a:rPr lang="da-DK" smtClean="0"/>
              <a:t>11-03-2025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662607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534AF583-2533-4A50-A13D-848BE81B071F}" type="datetimeFigureOut">
              <a:rPr lang="da-DK" smtClean="0"/>
              <a:t>11-03-2025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167625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534AF583-2533-4A50-A13D-848BE81B071F}" type="datetimeFigureOut">
              <a:rPr lang="da-DK" smtClean="0"/>
              <a:t>11-03-2025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407014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534AF583-2533-4A50-A13D-848BE81B071F}" type="datetimeFigureOut">
              <a:rPr lang="da-DK" smtClean="0"/>
              <a:t>11-03-2025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104053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534AF583-2533-4A50-A13D-848BE81B071F}" type="datetimeFigureOut">
              <a:rPr lang="da-DK" smtClean="0"/>
              <a:t>11-03-2025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261104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534AF583-2533-4A50-A13D-848BE81B071F}" type="datetimeFigureOut">
              <a:rPr lang="da-DK" smtClean="0"/>
              <a:t>11-03-2025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2895806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534AF583-2533-4A50-A13D-848BE81B071F}" type="datetimeFigureOut">
              <a:rPr lang="da-DK" smtClean="0"/>
              <a:t>11-03-2025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191286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534AF583-2533-4A50-A13D-848BE81B071F}" type="datetimeFigureOut">
              <a:rPr lang="da-DK" smtClean="0"/>
              <a:t>11-03-2025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7F71AEAE-A2E3-49A7-9887-6FA098D5EC0D}" type="slidenum">
              <a:rPr lang="da-DK" smtClean="0"/>
              <a:t>‹nr.›</a:t>
            </a:fld>
            <a:endParaRPr lang="da-DK"/>
          </a:p>
        </p:txBody>
      </p:sp>
    </p:spTree>
    <p:extLst>
      <p:ext uri="{BB962C8B-B14F-4D97-AF65-F5344CB8AC3E}">
        <p14:creationId xmlns:p14="http://schemas.microsoft.com/office/powerpoint/2010/main" val="14894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AF583-2533-4A50-A13D-848BE81B071F}" type="datetimeFigureOut">
              <a:rPr lang="da-DK" smtClean="0"/>
              <a:t>11-03-2025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71AEAE-A2E3-49A7-9887-6FA098D5EC0D}" type="slidenum">
              <a:rPr lang="da-DK" smtClean="0"/>
              <a:t>‹nr.›</a:t>
            </a:fld>
            <a:endParaRPr lang="da-DK"/>
          </a:p>
        </p:txBody>
      </p:sp>
    </p:spTree>
    <p:extLst>
      <p:ext uri="{BB962C8B-B14F-4D97-AF65-F5344CB8AC3E}">
        <p14:creationId xmlns:p14="http://schemas.microsoft.com/office/powerpoint/2010/main" val="204958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s.survey-xact.dk/servlet/dk.pls.eaaa.EAAALookupPag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2564904"/>
            <a:ext cx="7772400" cy="1470025"/>
          </a:xfrm>
        </p:spPr>
        <p:txBody>
          <a:bodyPr>
            <a:normAutofit fontScale="90000"/>
          </a:bodyPr>
          <a:lstStyle/>
          <a:p>
            <a:r>
              <a:rPr lang="da-DK" b="1" dirty="0"/>
              <a:t>INTERNSHIP AGREEMENT INSTRUCTIONS</a:t>
            </a:r>
            <a:br>
              <a:rPr lang="da-DK" b="1" dirty="0"/>
            </a:br>
            <a:br>
              <a:rPr lang="da-DK" b="1" dirty="0"/>
            </a:br>
            <a:endParaRPr lang="da-DK" dirty="0"/>
          </a:p>
        </p:txBody>
      </p:sp>
    </p:spTree>
    <p:extLst>
      <p:ext uri="{BB962C8B-B14F-4D97-AF65-F5344CB8AC3E}">
        <p14:creationId xmlns:p14="http://schemas.microsoft.com/office/powerpoint/2010/main" val="2268195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23528" y="476672"/>
            <a:ext cx="8640960" cy="677108"/>
          </a:xfrm>
          <a:prstGeom prst="rect">
            <a:avLst/>
          </a:prstGeom>
        </p:spPr>
        <p:txBody>
          <a:bodyPr wrap="square">
            <a:spAutoFit/>
          </a:bodyPr>
          <a:lstStyle/>
          <a:p>
            <a:endParaRPr lang="da-DK" dirty="0"/>
          </a:p>
          <a:p>
            <a:r>
              <a:rPr lang="en-US" sz="2000" b="1" dirty="0"/>
              <a:t>You can always access your agreement using the link on Study Update</a:t>
            </a:r>
            <a:endParaRPr lang="da-DK" sz="2000" dirty="0"/>
          </a:p>
        </p:txBody>
      </p:sp>
      <p:sp>
        <p:nvSpPr>
          <p:cNvPr id="3" name="Rektangel 2"/>
          <p:cNvSpPr/>
          <p:nvPr/>
        </p:nvSpPr>
        <p:spPr>
          <a:xfrm>
            <a:off x="3241558" y="6107082"/>
            <a:ext cx="5541204" cy="677108"/>
          </a:xfrm>
          <a:prstGeom prst="rect">
            <a:avLst/>
          </a:prstGeom>
        </p:spPr>
        <p:txBody>
          <a:bodyPr wrap="square">
            <a:spAutoFit/>
          </a:bodyPr>
          <a:lstStyle/>
          <a:p>
            <a:r>
              <a:rPr lang="en-US" sz="1400" dirty="0"/>
              <a:t>You cannot edit an agreement which has been sent but you can create a new agreement if your agreement was rejected. </a:t>
            </a:r>
            <a:endParaRPr lang="da-DK" sz="1400" dirty="0"/>
          </a:p>
          <a:p>
            <a:endParaRPr lang="da-DK" sz="1000" dirty="0">
              <a:solidFill>
                <a:srgbClr val="FF0000"/>
              </a:solidFill>
            </a:endParaRPr>
          </a:p>
        </p:txBody>
      </p:sp>
      <p:pic>
        <p:nvPicPr>
          <p:cNvPr id="6" name="Billede 5" descr="internship agreement blanket">
            <a:extLst>
              <a:ext uri="{FF2B5EF4-FFF2-40B4-BE49-F238E27FC236}">
                <a16:creationId xmlns:a16="http://schemas.microsoft.com/office/drawing/2014/main" id="{D74088A7-1355-4892-B0DD-D12EFDD1CD3A}"/>
              </a:ext>
            </a:extLst>
          </p:cNvPr>
          <p:cNvPicPr>
            <a:picLocks noChangeAspect="1"/>
          </p:cNvPicPr>
          <p:nvPr/>
        </p:nvPicPr>
        <p:blipFill>
          <a:blip r:embed="rId2"/>
          <a:stretch>
            <a:fillRect/>
          </a:stretch>
        </p:blipFill>
        <p:spPr>
          <a:xfrm>
            <a:off x="1338210" y="1311238"/>
            <a:ext cx="3305798" cy="4649330"/>
          </a:xfrm>
          <a:prstGeom prst="rect">
            <a:avLst/>
          </a:prstGeom>
        </p:spPr>
      </p:pic>
    </p:spTree>
    <p:extLst>
      <p:ext uri="{BB962C8B-B14F-4D97-AF65-F5344CB8AC3E}">
        <p14:creationId xmlns:p14="http://schemas.microsoft.com/office/powerpoint/2010/main" val="357372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1043608" y="5510519"/>
            <a:ext cx="5760640" cy="461665"/>
          </a:xfrm>
          <a:prstGeom prst="rect">
            <a:avLst/>
          </a:prstGeom>
        </p:spPr>
        <p:txBody>
          <a:bodyPr wrap="square">
            <a:spAutoFit/>
          </a:bodyPr>
          <a:lstStyle/>
          <a:p>
            <a:pPr lvl="0">
              <a:spcAft>
                <a:spcPts val="0"/>
              </a:spcAft>
            </a:pPr>
            <a:r>
              <a:rPr lang="da-DK" sz="1200" dirty="0" err="1">
                <a:latin typeface="Lucida Sans" panose="020B0602030504020204" pitchFamily="34" charset="0"/>
                <a:ea typeface="Calibri" panose="020F0502020204030204" pitchFamily="34" charset="0"/>
                <a:cs typeface="Times New Roman" panose="02020603050405020304" pitchFamily="18" charset="0"/>
              </a:rPr>
              <a:t>When</a:t>
            </a:r>
            <a:r>
              <a:rPr lang="da-DK" sz="1200" dirty="0">
                <a:latin typeface="Lucida Sans" panose="020B0602030504020204" pitchFamily="34" charset="0"/>
                <a:ea typeface="Calibri" panose="020F0502020204030204" pitchFamily="34" charset="0"/>
                <a:cs typeface="Times New Roman" panose="02020603050405020304" pitchFamily="18" charset="0"/>
              </a:rPr>
              <a:t> </a:t>
            </a:r>
            <a:r>
              <a:rPr lang="da-DK" sz="1200" dirty="0" err="1">
                <a:latin typeface="Lucida Sans" panose="020B0602030504020204" pitchFamily="34" charset="0"/>
                <a:ea typeface="Calibri" panose="020F0502020204030204" pitchFamily="34" charset="0"/>
                <a:cs typeface="Times New Roman" panose="02020603050405020304" pitchFamily="18" charset="0"/>
              </a:rPr>
              <a:t>you</a:t>
            </a:r>
            <a:r>
              <a:rPr lang="da-DK" sz="1200" dirty="0">
                <a:latin typeface="Lucida Sans" panose="020B0602030504020204" pitchFamily="34" charset="0"/>
                <a:ea typeface="Calibri" panose="020F0502020204030204" pitchFamily="34" charset="0"/>
                <a:cs typeface="Times New Roman" panose="02020603050405020304" pitchFamily="18" charset="0"/>
              </a:rPr>
              <a:t> have </a:t>
            </a:r>
            <a:r>
              <a:rPr lang="da-DK" sz="1200" dirty="0" err="1">
                <a:latin typeface="Lucida Sans" panose="020B0602030504020204" pitchFamily="34" charset="0"/>
                <a:ea typeface="Calibri" panose="020F0502020204030204" pitchFamily="34" charset="0"/>
                <a:cs typeface="Times New Roman" panose="02020603050405020304" pitchFamily="18" charset="0"/>
              </a:rPr>
              <a:t>entered</a:t>
            </a:r>
            <a:r>
              <a:rPr lang="da-DK" sz="1200" dirty="0">
                <a:latin typeface="Lucida Sans" panose="020B0602030504020204" pitchFamily="34" charset="0"/>
                <a:ea typeface="Calibri" panose="020F0502020204030204" pitchFamily="34" charset="0"/>
                <a:cs typeface="Times New Roman" panose="02020603050405020304" pitchFamily="18" charset="0"/>
              </a:rPr>
              <a:t> </a:t>
            </a:r>
            <a:r>
              <a:rPr lang="da-DK" sz="1200" dirty="0" err="1">
                <a:latin typeface="Lucida Sans" panose="020B0602030504020204" pitchFamily="34" charset="0"/>
                <a:ea typeface="Calibri" panose="020F0502020204030204" pitchFamily="34" charset="0"/>
                <a:cs typeface="Times New Roman" panose="02020603050405020304" pitchFamily="18" charset="0"/>
              </a:rPr>
              <a:t>your</a:t>
            </a:r>
            <a:r>
              <a:rPr lang="da-DK" sz="1200" dirty="0">
                <a:latin typeface="Lucida Sans" panose="020B0602030504020204" pitchFamily="34" charset="0"/>
                <a:ea typeface="Calibri" panose="020F0502020204030204" pitchFamily="34" charset="0"/>
                <a:cs typeface="Times New Roman" panose="02020603050405020304" pitchFamily="18" charset="0"/>
              </a:rPr>
              <a:t> Academy e-mail, </a:t>
            </a:r>
            <a:r>
              <a:rPr lang="da-DK" sz="1200" dirty="0" err="1">
                <a:latin typeface="Lucida Sans" panose="020B0602030504020204" pitchFamily="34" charset="0"/>
                <a:ea typeface="Calibri" panose="020F0502020204030204" pitchFamily="34" charset="0"/>
                <a:cs typeface="Times New Roman" panose="02020603050405020304" pitchFamily="18" charset="0"/>
              </a:rPr>
              <a:t>you’ll</a:t>
            </a:r>
            <a:r>
              <a:rPr lang="da-DK" sz="1200" dirty="0">
                <a:latin typeface="Lucida Sans" panose="020B0602030504020204" pitchFamily="34" charset="0"/>
                <a:ea typeface="Calibri" panose="020F0502020204030204" pitchFamily="34" charset="0"/>
                <a:cs typeface="Times New Roman" panose="02020603050405020304" pitchFamily="18" charset="0"/>
              </a:rPr>
              <a:t> </a:t>
            </a:r>
            <a:r>
              <a:rPr lang="da-DK" sz="1200" dirty="0" err="1">
                <a:latin typeface="Lucida Sans" panose="020B0602030504020204" pitchFamily="34" charset="0"/>
                <a:ea typeface="Calibri" panose="020F0502020204030204" pitchFamily="34" charset="0"/>
                <a:cs typeface="Times New Roman" panose="02020603050405020304" pitchFamily="18" charset="0"/>
              </a:rPr>
              <a:t>receive</a:t>
            </a:r>
            <a:r>
              <a:rPr lang="da-DK" sz="1200" dirty="0">
                <a:latin typeface="Lucida Sans" panose="020B0602030504020204" pitchFamily="34" charset="0"/>
                <a:ea typeface="Calibri" panose="020F0502020204030204" pitchFamily="34" charset="0"/>
                <a:cs typeface="Times New Roman" panose="02020603050405020304" pitchFamily="18" charset="0"/>
              </a:rPr>
              <a:t> an e-mail with a link for </a:t>
            </a:r>
            <a:r>
              <a:rPr lang="da-DK" sz="1200" dirty="0" err="1">
                <a:latin typeface="Lucida Sans" panose="020B0602030504020204" pitchFamily="34" charset="0"/>
                <a:ea typeface="Calibri" panose="020F0502020204030204" pitchFamily="34" charset="0"/>
                <a:cs typeface="Times New Roman" panose="02020603050405020304" pitchFamily="18" charset="0"/>
              </a:rPr>
              <a:t>your</a:t>
            </a:r>
            <a:r>
              <a:rPr lang="da-DK" sz="1200" dirty="0">
                <a:latin typeface="Lucida Sans" panose="020B0602030504020204" pitchFamily="34" charset="0"/>
                <a:ea typeface="Calibri" panose="020F0502020204030204" pitchFamily="34" charset="0"/>
                <a:cs typeface="Times New Roman" panose="02020603050405020304" pitchFamily="18" charset="0"/>
              </a:rPr>
              <a:t> </a:t>
            </a:r>
            <a:r>
              <a:rPr lang="da-DK" sz="1200" dirty="0" err="1">
                <a:latin typeface="Lucida Sans" panose="020B0602030504020204" pitchFamily="34" charset="0"/>
                <a:ea typeface="Calibri" panose="020F0502020204030204" pitchFamily="34" charset="0"/>
                <a:cs typeface="Times New Roman" panose="02020603050405020304" pitchFamily="18" charset="0"/>
              </a:rPr>
              <a:t>internship</a:t>
            </a:r>
            <a:r>
              <a:rPr lang="da-DK" sz="1200" dirty="0">
                <a:latin typeface="Lucida Sans" panose="020B0602030504020204" pitchFamily="34" charset="0"/>
                <a:ea typeface="Calibri" panose="020F0502020204030204" pitchFamily="34" charset="0"/>
                <a:cs typeface="Times New Roman" panose="02020603050405020304" pitchFamily="18" charset="0"/>
              </a:rPr>
              <a:t> agreement.  </a:t>
            </a:r>
          </a:p>
        </p:txBody>
      </p:sp>
      <p:pic>
        <p:nvPicPr>
          <p:cNvPr id="6" name="Billede 5" descr="login"/>
          <p:cNvPicPr>
            <a:picLocks noChangeAspect="1"/>
          </p:cNvPicPr>
          <p:nvPr/>
        </p:nvPicPr>
        <p:blipFill>
          <a:blip r:embed="rId2"/>
          <a:stretch>
            <a:fillRect/>
          </a:stretch>
        </p:blipFill>
        <p:spPr>
          <a:xfrm>
            <a:off x="948402" y="1770688"/>
            <a:ext cx="5215869" cy="2947291"/>
          </a:xfrm>
          <a:prstGeom prst="rect">
            <a:avLst/>
          </a:prstGeom>
        </p:spPr>
      </p:pic>
      <p:sp>
        <p:nvSpPr>
          <p:cNvPr id="4" name="Rektangel 3"/>
          <p:cNvSpPr/>
          <p:nvPr/>
        </p:nvSpPr>
        <p:spPr>
          <a:xfrm>
            <a:off x="827585" y="836712"/>
            <a:ext cx="4760078" cy="369332"/>
          </a:xfrm>
          <a:prstGeom prst="rect">
            <a:avLst/>
          </a:prstGeom>
        </p:spPr>
        <p:txBody>
          <a:bodyPr wrap="square">
            <a:spAutoFit/>
          </a:bodyPr>
          <a:lstStyle/>
          <a:p>
            <a:r>
              <a:rPr lang="da-DK" altLang="da-DK" sz="1200" b="1" dirty="0">
                <a:latin typeface="Lucida Sans" pitchFamily="34" charset="0"/>
                <a:ea typeface="Times New Roman" pitchFamily="18" charset="0"/>
                <a:cs typeface="Times New Roman" pitchFamily="18" charset="0"/>
              </a:rPr>
              <a:t>Home</a:t>
            </a:r>
            <a:r>
              <a:rPr lang="da-DK" altLang="da-DK" b="1" dirty="0">
                <a:solidFill>
                  <a:srgbClr val="FF0000"/>
                </a:solidFill>
                <a:latin typeface="Lucida Sans" pitchFamily="34" charset="0"/>
                <a:ea typeface="Times New Roman" pitchFamily="18" charset="0"/>
                <a:cs typeface="Times New Roman" pitchFamily="18" charset="0"/>
              </a:rPr>
              <a:t>	</a:t>
            </a:r>
            <a:endParaRPr lang="da-DK" dirty="0">
              <a:solidFill>
                <a:srgbClr val="FF0000"/>
              </a:solidFill>
            </a:endParaRPr>
          </a:p>
        </p:txBody>
      </p:sp>
    </p:spTree>
    <p:extLst>
      <p:ext uri="{BB962C8B-B14F-4D97-AF65-F5344CB8AC3E}">
        <p14:creationId xmlns:p14="http://schemas.microsoft.com/office/powerpoint/2010/main" val="423697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755576" y="1124744"/>
            <a:ext cx="1547540" cy="276999"/>
          </a:xfrm>
          <a:prstGeom prst="rect">
            <a:avLst/>
          </a:prstGeom>
        </p:spPr>
        <p:txBody>
          <a:bodyPr wrap="none">
            <a:spAutoFit/>
          </a:bodyPr>
          <a:lstStyle/>
          <a:p>
            <a:pPr lvl="0" indent="90488" fontAlgn="base">
              <a:spcBef>
                <a:spcPct val="0"/>
              </a:spcBef>
              <a:spcAft>
                <a:spcPct val="0"/>
              </a:spcAft>
            </a:pPr>
            <a:r>
              <a:rPr lang="en-GB" altLang="da-DK" sz="1200" dirty="0">
                <a:solidFill>
                  <a:srgbClr val="215868"/>
                </a:solidFill>
                <a:latin typeface="Lucida Sans" pitchFamily="34" charset="0"/>
                <a:ea typeface="Times New Roman" pitchFamily="18" charset="0"/>
                <a:cs typeface="Arial" pitchFamily="34" charset="0"/>
              </a:rPr>
              <a:t>1st screen image</a:t>
            </a:r>
            <a:endParaRPr lang="da-DK" altLang="da-DK" sz="1200" dirty="0">
              <a:latin typeface="Arial" pitchFamily="34" charset="0"/>
              <a:cs typeface="Arial" pitchFamily="34" charset="0"/>
            </a:endParaRPr>
          </a:p>
        </p:txBody>
      </p:sp>
      <p:sp>
        <p:nvSpPr>
          <p:cNvPr id="3" name="Rektangel 2"/>
          <p:cNvSpPr/>
          <p:nvPr/>
        </p:nvSpPr>
        <p:spPr>
          <a:xfrm>
            <a:off x="952248" y="4797152"/>
            <a:ext cx="6860112" cy="1184940"/>
          </a:xfrm>
          <a:prstGeom prst="rect">
            <a:avLst/>
          </a:prstGeom>
        </p:spPr>
        <p:txBody>
          <a:bodyPr wrap="square">
            <a:spAutoFit/>
          </a:bodyPr>
          <a:lstStyle/>
          <a:p>
            <a:pPr eaLnBrk="0" fontAlgn="base" hangingPunct="0">
              <a:spcBef>
                <a:spcPct val="0"/>
              </a:spcBef>
              <a:spcAft>
                <a:spcPct val="0"/>
              </a:spcAft>
            </a:pPr>
            <a:endParaRPr lang="en-GB" sz="1200" dirty="0">
              <a:latin typeface="Lucida Sans" panose="020B0602030504020204" pitchFamily="34" charset="0"/>
            </a:endParaRPr>
          </a:p>
          <a:p>
            <a:pPr eaLnBrk="0" fontAlgn="base" hangingPunct="0">
              <a:spcBef>
                <a:spcPct val="0"/>
              </a:spcBef>
              <a:spcAft>
                <a:spcPct val="0"/>
              </a:spcAft>
            </a:pPr>
            <a:endParaRPr lang="en-GB" sz="1200" dirty="0">
              <a:latin typeface="Lucida Sans" panose="020B0602030504020204" pitchFamily="34" charset="0"/>
            </a:endParaRPr>
          </a:p>
          <a:p>
            <a:pPr eaLnBrk="0" fontAlgn="base" hangingPunct="0">
              <a:spcBef>
                <a:spcPct val="0"/>
              </a:spcBef>
              <a:spcAft>
                <a:spcPct val="0"/>
              </a:spcAft>
            </a:pPr>
            <a:r>
              <a:rPr lang="en-GB" sz="1200" dirty="0">
                <a:latin typeface="Lucida Sans" panose="020B0602030504020204" pitchFamily="34" charset="0"/>
              </a:rPr>
              <a:t>Here you can choose the type of your internship. It’s important to type the exact type of internship as the questions you are asked depend on the type of internship. Please read more about the different types in the beginning of this guide. </a:t>
            </a:r>
          </a:p>
          <a:p>
            <a:pPr lvl="0" eaLnBrk="0" fontAlgn="base" hangingPunct="0">
              <a:spcBef>
                <a:spcPct val="0"/>
              </a:spcBef>
              <a:spcAft>
                <a:spcPct val="0"/>
              </a:spcAft>
            </a:pPr>
            <a:endParaRPr lang="da-DK" altLang="da-DK" sz="1100" dirty="0">
              <a:latin typeface="Arial" pitchFamily="34" charset="0"/>
              <a:cs typeface="Arial" pitchFamily="34" charset="0"/>
            </a:endParaRPr>
          </a:p>
        </p:txBody>
      </p:sp>
      <p:pic>
        <p:nvPicPr>
          <p:cNvPr id="5" name="Billede 4" descr="internship agreement"/>
          <p:cNvPicPr/>
          <p:nvPr/>
        </p:nvPicPr>
        <p:blipFill>
          <a:blip r:embed="rId2"/>
          <a:stretch>
            <a:fillRect/>
          </a:stretch>
        </p:blipFill>
        <p:spPr>
          <a:xfrm>
            <a:off x="611560" y="1340769"/>
            <a:ext cx="7416824" cy="3456383"/>
          </a:xfrm>
          <a:prstGeom prst="rect">
            <a:avLst/>
          </a:prstGeom>
        </p:spPr>
      </p:pic>
    </p:spTree>
    <p:extLst>
      <p:ext uri="{BB962C8B-B14F-4D97-AF65-F5344CB8AC3E}">
        <p14:creationId xmlns:p14="http://schemas.microsoft.com/office/powerpoint/2010/main" val="3628185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043608" y="692696"/>
            <a:ext cx="16036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04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90488" algn="l" defTabSz="914400" rtl="0" eaLnBrk="1" fontAlgn="base" latinLnBrk="0" hangingPunct="1">
              <a:lnSpc>
                <a:spcPct val="100000"/>
              </a:lnSpc>
              <a:spcBef>
                <a:spcPct val="0"/>
              </a:spcBef>
              <a:spcAft>
                <a:spcPct val="0"/>
              </a:spcAft>
              <a:buClrTx/>
              <a:buSzTx/>
              <a:buFontTx/>
              <a:buNone/>
              <a:tabLst/>
            </a:pPr>
            <a:r>
              <a:rPr lang="en-GB" altLang="da-DK" sz="1200" dirty="0">
                <a:solidFill>
                  <a:srgbClr val="215868"/>
                </a:solidFill>
                <a:latin typeface="Lucida Sans" pitchFamily="34" charset="0"/>
                <a:ea typeface="Times New Roman" pitchFamily="18" charset="0"/>
              </a:rPr>
              <a:t>2nd</a:t>
            </a:r>
            <a:r>
              <a:rPr kumimoji="0" lang="en-GB" altLang="da-DK" sz="1200" b="0" i="0" u="none" strike="noStrike" cap="none" normalizeH="0" baseline="0" dirty="0">
                <a:ln>
                  <a:noFill/>
                </a:ln>
                <a:solidFill>
                  <a:srgbClr val="215868"/>
                </a:solidFill>
                <a:effectLst/>
                <a:latin typeface="Lucida Sans" pitchFamily="34" charset="0"/>
                <a:ea typeface="Times New Roman" pitchFamily="18" charset="0"/>
                <a:cs typeface="Arial" pitchFamily="34" charset="0"/>
              </a:rPr>
              <a:t> screen image</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90488"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rot="10800000" flipV="1">
            <a:off x="1190961" y="5820600"/>
            <a:ext cx="626469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90488" algn="l"/>
              </a:tabLst>
              <a:defRPr>
                <a:solidFill>
                  <a:schemeClr val="tx1"/>
                </a:solidFill>
                <a:latin typeface="Arial" pitchFamily="34" charset="0"/>
                <a:cs typeface="Arial" pitchFamily="34" charset="0"/>
              </a:defRPr>
            </a:lvl1pPr>
            <a:lvl2pPr fontAlgn="base">
              <a:spcBef>
                <a:spcPct val="0"/>
              </a:spcBef>
              <a:spcAft>
                <a:spcPct val="0"/>
              </a:spcAft>
              <a:tabLst>
                <a:tab pos="90488" algn="l"/>
              </a:tabLst>
              <a:defRPr>
                <a:solidFill>
                  <a:schemeClr val="tx1"/>
                </a:solidFill>
                <a:latin typeface="Arial" pitchFamily="34" charset="0"/>
                <a:cs typeface="Arial" pitchFamily="34" charset="0"/>
              </a:defRPr>
            </a:lvl2pPr>
            <a:lvl3pPr fontAlgn="base">
              <a:spcBef>
                <a:spcPct val="0"/>
              </a:spcBef>
              <a:spcAft>
                <a:spcPct val="0"/>
              </a:spcAft>
              <a:tabLst>
                <a:tab pos="90488" algn="l"/>
              </a:tabLst>
              <a:defRPr>
                <a:solidFill>
                  <a:schemeClr val="tx1"/>
                </a:solidFill>
                <a:latin typeface="Arial" pitchFamily="34" charset="0"/>
                <a:cs typeface="Arial" pitchFamily="34" charset="0"/>
              </a:defRPr>
            </a:lvl3pPr>
            <a:lvl4pPr fontAlgn="base">
              <a:spcBef>
                <a:spcPct val="0"/>
              </a:spcBef>
              <a:spcAft>
                <a:spcPct val="0"/>
              </a:spcAft>
              <a:tabLst>
                <a:tab pos="90488" algn="l"/>
              </a:tabLst>
              <a:defRPr>
                <a:solidFill>
                  <a:schemeClr val="tx1"/>
                </a:solidFill>
                <a:latin typeface="Arial" pitchFamily="34" charset="0"/>
                <a:cs typeface="Arial" pitchFamily="34" charset="0"/>
              </a:defRPr>
            </a:lvl4pPr>
            <a:lvl5pPr fontAlgn="base">
              <a:spcBef>
                <a:spcPct val="0"/>
              </a:spcBef>
              <a:spcAft>
                <a:spcPct val="0"/>
              </a:spcAft>
              <a:tabLst>
                <a:tab pos="90488" algn="l"/>
              </a:tabLst>
              <a:defRPr>
                <a:solidFill>
                  <a:schemeClr val="tx1"/>
                </a:solidFill>
                <a:latin typeface="Arial" pitchFamily="34" charset="0"/>
                <a:cs typeface="Arial" pitchFamily="34" charset="0"/>
              </a:defRPr>
            </a:lvl5pPr>
            <a:lvl6pPr fontAlgn="base">
              <a:spcBef>
                <a:spcPct val="0"/>
              </a:spcBef>
              <a:spcAft>
                <a:spcPct val="0"/>
              </a:spcAft>
              <a:tabLst>
                <a:tab pos="90488" algn="l"/>
              </a:tabLst>
              <a:defRPr>
                <a:solidFill>
                  <a:schemeClr val="tx1"/>
                </a:solidFill>
                <a:latin typeface="Arial" pitchFamily="34" charset="0"/>
                <a:cs typeface="Arial" pitchFamily="34" charset="0"/>
              </a:defRPr>
            </a:lvl6pPr>
            <a:lvl7pPr fontAlgn="base">
              <a:spcBef>
                <a:spcPct val="0"/>
              </a:spcBef>
              <a:spcAft>
                <a:spcPct val="0"/>
              </a:spcAft>
              <a:tabLst>
                <a:tab pos="90488" algn="l"/>
              </a:tabLst>
              <a:defRPr>
                <a:solidFill>
                  <a:schemeClr val="tx1"/>
                </a:solidFill>
                <a:latin typeface="Arial" pitchFamily="34" charset="0"/>
                <a:cs typeface="Arial" pitchFamily="34" charset="0"/>
              </a:defRPr>
            </a:lvl7pPr>
            <a:lvl8pPr fontAlgn="base">
              <a:spcBef>
                <a:spcPct val="0"/>
              </a:spcBef>
              <a:spcAft>
                <a:spcPct val="0"/>
              </a:spcAft>
              <a:tabLst>
                <a:tab pos="90488" algn="l"/>
              </a:tabLst>
              <a:defRPr>
                <a:solidFill>
                  <a:schemeClr val="tx1"/>
                </a:solidFill>
                <a:latin typeface="Arial" pitchFamily="34" charset="0"/>
                <a:cs typeface="Arial" pitchFamily="34" charset="0"/>
              </a:defRPr>
            </a:lvl8pPr>
            <a:lvl9pPr fontAlgn="base">
              <a:spcBef>
                <a:spcPct val="0"/>
              </a:spcBef>
              <a:spcAft>
                <a:spcPct val="0"/>
              </a:spcAft>
              <a:tabLst>
                <a:tab pos="90488"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90488" algn="l"/>
              </a:tabLst>
            </a:pPr>
            <a:r>
              <a:rPr kumimoji="0" lang="en-GB" altLang="da-DK" sz="11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Your name, programme and the number of your class are filled in automatically. Please add you mobile number if you have one.</a:t>
            </a:r>
            <a:endParaRPr kumimoji="0" lang="en-GB" altLang="da-DK" sz="1100" b="0" i="0" u="none" strike="noStrike" cap="none" normalizeH="0" baseline="0" dirty="0">
              <a:ln>
                <a:noFill/>
              </a:ln>
              <a:solidFill>
                <a:schemeClr val="tx1"/>
              </a:solidFill>
              <a:effectLst/>
            </a:endParaRPr>
          </a:p>
        </p:txBody>
      </p:sp>
      <p:pic>
        <p:nvPicPr>
          <p:cNvPr id="6" name="Billede 5" descr="internship agreement"/>
          <p:cNvPicPr/>
          <p:nvPr/>
        </p:nvPicPr>
        <p:blipFill>
          <a:blip r:embed="rId2"/>
          <a:stretch>
            <a:fillRect/>
          </a:stretch>
        </p:blipFill>
        <p:spPr>
          <a:xfrm>
            <a:off x="306070" y="1238250"/>
            <a:ext cx="8531860" cy="4381500"/>
          </a:xfrm>
          <a:prstGeom prst="rect">
            <a:avLst/>
          </a:prstGeom>
        </p:spPr>
      </p:pic>
    </p:spTree>
    <p:extLst>
      <p:ext uri="{BB962C8B-B14F-4D97-AF65-F5344CB8AC3E}">
        <p14:creationId xmlns:p14="http://schemas.microsoft.com/office/powerpoint/2010/main" val="1019594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085638" y="1227951"/>
            <a:ext cx="14782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da-DK" sz="1200" dirty="0">
                <a:solidFill>
                  <a:srgbClr val="215868"/>
                </a:solidFill>
                <a:latin typeface="Lucida Sans" pitchFamily="34" charset="0"/>
                <a:ea typeface="Times New Roman" pitchFamily="18" charset="0"/>
                <a:cs typeface="Arial" pitchFamily="34" charset="0"/>
              </a:rPr>
              <a:t>3rd</a:t>
            </a:r>
            <a:r>
              <a:rPr kumimoji="0" lang="en-GB" altLang="da-DK" sz="1200" b="0" i="0" u="none" strike="noStrike" cap="none" normalizeH="0" baseline="0" dirty="0">
                <a:ln>
                  <a:noFill/>
                </a:ln>
                <a:solidFill>
                  <a:srgbClr val="215868"/>
                </a:solidFill>
                <a:effectLst/>
                <a:latin typeface="Lucida Sans" pitchFamily="34" charset="0"/>
                <a:ea typeface="Times New Roman" pitchFamily="18" charset="0"/>
                <a:cs typeface="Arial" pitchFamily="34" charset="0"/>
              </a:rPr>
              <a:t> screen image</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1085638" y="5405154"/>
            <a:ext cx="6308137"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1200" b="1" dirty="0">
                <a:latin typeface="Lucida Sans" panose="020B0602030504020204" pitchFamily="34" charset="0"/>
              </a:rPr>
              <a:t>Please type the correct e-mail of your supervisor at Business Academy Aarhus</a:t>
            </a:r>
          </a:p>
          <a:p>
            <a:r>
              <a:rPr lang="en-US" sz="1200" b="1" dirty="0">
                <a:latin typeface="Lucida Sans" panose="020B0602030504020204" pitchFamily="34" charset="0"/>
              </a:rPr>
              <a:t>otherwise your agreement will not be sent to your supervisor.</a:t>
            </a:r>
            <a:r>
              <a:rPr lang="en-US" sz="1600" b="1" i="1" dirty="0"/>
              <a:t>  </a:t>
            </a:r>
            <a:endParaRPr lang="da-DK" sz="1600" b="1"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2" name="Rektangel 1" descr="flags"/>
          <p:cNvSpPr/>
          <p:nvPr/>
        </p:nvSpPr>
        <p:spPr>
          <a:xfrm>
            <a:off x="1547664" y="4035649"/>
            <a:ext cx="3672408"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6" name="Billede 5" descr="information about yout supervisor at Business Academy Aarhus"/>
          <p:cNvPicPr/>
          <p:nvPr/>
        </p:nvPicPr>
        <p:blipFill>
          <a:blip r:embed="rId2"/>
          <a:stretch>
            <a:fillRect/>
          </a:stretch>
        </p:blipFill>
        <p:spPr>
          <a:xfrm>
            <a:off x="306070" y="1885632"/>
            <a:ext cx="8531860" cy="3086735"/>
          </a:xfrm>
          <a:prstGeom prst="rect">
            <a:avLst/>
          </a:prstGeom>
        </p:spPr>
      </p:pic>
    </p:spTree>
    <p:extLst>
      <p:ext uri="{BB962C8B-B14F-4D97-AF65-F5344CB8AC3E}">
        <p14:creationId xmlns:p14="http://schemas.microsoft.com/office/powerpoint/2010/main" val="3052650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Billede 19" desc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258" y="548680"/>
            <a:ext cx="7357929" cy="44428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599444" y="713021"/>
            <a:ext cx="147348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da-DK" sz="1200" dirty="0">
                <a:solidFill>
                  <a:srgbClr val="215868"/>
                </a:solidFill>
                <a:latin typeface="Lucida Sans" pitchFamily="34" charset="0"/>
                <a:ea typeface="Times New Roman" pitchFamily="18" charset="0"/>
                <a:cs typeface="Arial" pitchFamily="34" charset="0"/>
              </a:rPr>
              <a:t>4th</a:t>
            </a:r>
            <a:r>
              <a:rPr kumimoji="0" lang="en-GB" altLang="da-DK" sz="1200" b="0" i="0" u="none" strike="noStrike" cap="none" normalizeH="0" baseline="0" dirty="0">
                <a:ln>
                  <a:noFill/>
                </a:ln>
                <a:solidFill>
                  <a:srgbClr val="215868"/>
                </a:solidFill>
                <a:effectLst/>
                <a:latin typeface="Lucida Sans" pitchFamily="34" charset="0"/>
                <a:ea typeface="Times New Roman" pitchFamily="18" charset="0"/>
                <a:cs typeface="Arial" pitchFamily="34" charset="0"/>
              </a:rPr>
              <a:t> screen image</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899592" y="5507360"/>
            <a:ext cx="612068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200" dirty="0">
                <a:latin typeface="Lucida Sans" panose="020B0602030504020204" pitchFamily="34" charset="0"/>
              </a:rPr>
              <a:t>Please type the correct e-mail, otherwise your agreement will not be sent to your contact person in the company  </a:t>
            </a:r>
            <a:endParaRPr lang="da-DK" sz="1200" dirty="0">
              <a:latin typeface="Lucida Sans" panose="020B0602030504020204" pitchFamily="34" charset="0"/>
            </a:endParaRPr>
          </a:p>
          <a:p>
            <a:r>
              <a:rPr lang="en-US" sz="1600" dirty="0"/>
              <a:t> </a:t>
            </a:r>
            <a:endParaRPr lang="da-DK" sz="1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1208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95536" y="40466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200" b="0" i="1" u="none" strike="noStrike" cap="none" normalizeH="0" baseline="0" dirty="0">
                <a:ln>
                  <a:noFill/>
                </a:ln>
                <a:solidFill>
                  <a:srgbClr val="215868"/>
                </a:solidFill>
                <a:effectLst/>
                <a:latin typeface="Lucida Sans" pitchFamily="34" charset="0"/>
                <a:ea typeface="Times New Roman" pitchFamily="18" charset="0"/>
                <a:cs typeface="Arial" pitchFamily="34" charset="0"/>
              </a:rPr>
              <a:t>Special frame: </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a-DK" sz="1200" b="0" i="1" u="none" strike="noStrike" cap="none" normalizeH="0" baseline="0" dirty="0">
                <a:ln>
                  <a:noFill/>
                </a:ln>
                <a:solidFill>
                  <a:srgbClr val="215868"/>
                </a:solidFill>
                <a:effectLst/>
                <a:latin typeface="Lucida Sans" pitchFamily="34" charset="0"/>
                <a:ea typeface="Times New Roman" pitchFamily="18" charset="0"/>
                <a:cs typeface="Arial" pitchFamily="34" charset="0"/>
              </a:rPr>
              <a:t>Internship is in a company with its own agreement</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rot="10800000" flipV="1">
            <a:off x="1115616" y="5229200"/>
            <a:ext cx="7776864"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If your business is associated with an entrepreneurial environment, you must also enter the name, address, etc. </a:t>
            </a:r>
          </a:p>
          <a:p>
            <a:pPr marL="0" marR="0" lvl="0" indent="0" algn="l" defTabSz="914400" rtl="0" eaLnBrk="1" fontAlgn="base" latinLnBrk="0" hangingPunct="1">
              <a:lnSpc>
                <a:spcPct val="100000"/>
              </a:lnSpc>
              <a:spcBef>
                <a:spcPct val="0"/>
              </a:spcBef>
              <a:spcAft>
                <a:spcPct val="0"/>
              </a:spcAft>
              <a:buClrTx/>
              <a:buSzTx/>
              <a:buFontTx/>
              <a:buNone/>
              <a:tabLst/>
            </a:pPr>
            <a:endParaRPr lang="en-GB" altLang="da-DK" sz="1200" dirty="0">
              <a:latin typeface="Lucida Sans"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If you have affiliated partners or co-owners you must enter their names. </a:t>
            </a:r>
          </a:p>
          <a:p>
            <a:pPr marL="0" marR="0" lvl="0" indent="0" algn="l" defTabSz="914400" rtl="0" eaLnBrk="1" fontAlgn="base" latinLnBrk="0" hangingPunct="1">
              <a:lnSpc>
                <a:spcPct val="100000"/>
              </a:lnSpc>
              <a:spcBef>
                <a:spcPct val="0"/>
              </a:spcBef>
              <a:spcAft>
                <a:spcPct val="0"/>
              </a:spcAft>
              <a:buClrTx/>
              <a:buSzTx/>
              <a:buFontTx/>
              <a:buNone/>
              <a:tabLst/>
            </a:pPr>
            <a:endParaRPr lang="en-GB" altLang="da-DK" sz="1200" dirty="0">
              <a:latin typeface="Lucida Sans"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If included an advisory board or if you have a mentor you must also enter the contact information of those individuals.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da-DK" sz="10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b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Billede 5" descr="Internship is in a company with its own agreement&#10;"/>
          <p:cNvPicPr/>
          <p:nvPr/>
        </p:nvPicPr>
        <p:blipFill>
          <a:blip r:embed="rId2"/>
          <a:stretch>
            <a:fillRect/>
          </a:stretch>
        </p:blipFill>
        <p:spPr>
          <a:xfrm>
            <a:off x="395536" y="1196752"/>
            <a:ext cx="8496944" cy="3816424"/>
          </a:xfrm>
          <a:prstGeom prst="rect">
            <a:avLst/>
          </a:prstGeom>
        </p:spPr>
      </p:pic>
    </p:spTree>
    <p:extLst>
      <p:ext uri="{BB962C8B-B14F-4D97-AF65-F5344CB8AC3E}">
        <p14:creationId xmlns:p14="http://schemas.microsoft.com/office/powerpoint/2010/main" val="1977949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Billede 16" descr="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10071"/>
            <a:ext cx="7344816" cy="424099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539552" y="404664"/>
            <a:ext cx="147348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GB" altLang="da-DK" sz="1200" dirty="0">
                <a:solidFill>
                  <a:srgbClr val="215868"/>
                </a:solidFill>
                <a:latin typeface="Lucida Sans" pitchFamily="34" charset="0"/>
                <a:ea typeface="Times New Roman" pitchFamily="18" charset="0"/>
                <a:cs typeface="Arial" pitchFamily="34" charset="0"/>
              </a:rPr>
              <a:t>5</a:t>
            </a:r>
            <a:r>
              <a:rPr kumimoji="0" lang="en-GB" altLang="da-DK" sz="1200" b="0" i="0" u="none" strike="noStrike" cap="none" normalizeH="0" baseline="0" dirty="0">
                <a:ln>
                  <a:noFill/>
                </a:ln>
                <a:solidFill>
                  <a:srgbClr val="215868"/>
                </a:solidFill>
                <a:effectLst/>
                <a:latin typeface="Lucida Sans" pitchFamily="34" charset="0"/>
                <a:ea typeface="Times New Roman" pitchFamily="18" charset="0"/>
                <a:cs typeface="Arial" pitchFamily="34" charset="0"/>
              </a:rPr>
              <a:t>th screen image</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rot="10800000" flipV="1">
            <a:off x="1276292" y="4992853"/>
            <a:ext cx="7055768"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Here you state when your internship starts and ends. State how many weeks you have for your internship, according to your </a:t>
            </a:r>
            <a:r>
              <a:rPr kumimoji="0" lang="en-GB" altLang="da-DK" sz="1200" b="0" i="0" u="none" strike="noStrike" cap="none" normalizeH="0" baseline="0">
                <a:ln>
                  <a:noFill/>
                </a:ln>
                <a:solidFill>
                  <a:schemeClr val="tx1"/>
                </a:solidFill>
                <a:effectLst/>
                <a:latin typeface="Lucida Sans" pitchFamily="34" charset="0"/>
                <a:ea typeface="Times New Roman" pitchFamily="18" charset="0"/>
                <a:cs typeface="Times New Roman" pitchFamily="18" charset="0"/>
              </a:rPr>
              <a:t>curriculum. You </a:t>
            </a: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also state relevant details about your working hours.</a:t>
            </a:r>
            <a:endParaRPr kumimoji="0" lang="da-DK" altLang="da-DK"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If a minimum 3 months of your internship take place abroad, you must tick this option.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a-DK" sz="12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If you want your company to receive information by e-mail, the internship agreement, evaluation etc. in English, you must tick this option.</a:t>
            </a:r>
            <a:endParaRPr kumimoji="0" lang="da-DK" altLang="da-DK"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0111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descr="white space"/>
          <p:cNvSpPr>
            <a:spLocks noChangeArrowheads="1"/>
          </p:cNvSpPr>
          <p:nvPr/>
        </p:nvSpPr>
        <p:spPr bwMode="auto">
          <a:xfrm>
            <a:off x="0" y="3105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800" b="0" i="0" u="none" strike="noStrike" cap="none" normalizeH="0" baseline="0">
              <a:ln>
                <a:noFill/>
              </a:ln>
              <a:solidFill>
                <a:schemeClr val="tx1"/>
              </a:solidFill>
              <a:effectLst/>
              <a:latin typeface="Arial" pitchFamily="34" charset="0"/>
              <a:cs typeface="Arial" pitchFamily="34" charset="0"/>
            </a:endParaRPr>
          </a:p>
        </p:txBody>
      </p:sp>
      <p:sp>
        <p:nvSpPr>
          <p:cNvPr id="4" name="Rektangel 3"/>
          <p:cNvSpPr/>
          <p:nvPr/>
        </p:nvSpPr>
        <p:spPr>
          <a:xfrm>
            <a:off x="611560" y="468568"/>
            <a:ext cx="7200800" cy="830997"/>
          </a:xfrm>
          <a:prstGeom prst="rect">
            <a:avLst/>
          </a:prstGeom>
        </p:spPr>
        <p:txBody>
          <a:bodyPr wrap="square">
            <a:spAutoFit/>
          </a:bodyPr>
          <a:lstStyle/>
          <a:p>
            <a:r>
              <a:rPr lang="en-GB" sz="1600" i="1" dirty="0">
                <a:solidFill>
                  <a:schemeClr val="accent5">
                    <a:lumMod val="50000"/>
                  </a:schemeClr>
                </a:solidFill>
              </a:rPr>
              <a:t>If you have confirmed that your internship takes place abroad, you must state whether the internship is linked to an educational institution and how many weeks you are abroad.</a:t>
            </a:r>
            <a:endParaRPr lang="da-DK" sz="1600" dirty="0">
              <a:solidFill>
                <a:schemeClr val="accent5">
                  <a:lumMod val="50000"/>
                </a:schemeClr>
              </a:solidFill>
            </a:endParaRPr>
          </a:p>
        </p:txBody>
      </p:sp>
      <p:pic>
        <p:nvPicPr>
          <p:cNvPr id="6" name="Billede 5" descr="udland"/>
          <p:cNvPicPr/>
          <p:nvPr/>
        </p:nvPicPr>
        <p:blipFill>
          <a:blip r:embed="rId2">
            <a:extLst>
              <a:ext uri="{28A0092B-C50C-407E-A947-70E740481C1C}">
                <a14:useLocalDpi xmlns:a14="http://schemas.microsoft.com/office/drawing/2010/main" val="0"/>
              </a:ext>
            </a:extLst>
          </a:blip>
          <a:srcRect/>
          <a:stretch>
            <a:fillRect/>
          </a:stretch>
        </p:blipFill>
        <p:spPr bwMode="auto">
          <a:xfrm>
            <a:off x="827585" y="1844824"/>
            <a:ext cx="7249164" cy="4104456"/>
          </a:xfrm>
          <a:prstGeom prst="rect">
            <a:avLst/>
          </a:prstGeom>
          <a:noFill/>
          <a:ln>
            <a:noFill/>
          </a:ln>
        </p:spPr>
      </p:pic>
    </p:spTree>
    <p:extLst>
      <p:ext uri="{BB962C8B-B14F-4D97-AF65-F5344CB8AC3E}">
        <p14:creationId xmlns:p14="http://schemas.microsoft.com/office/powerpoint/2010/main" val="353617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755576" y="286764"/>
            <a:ext cx="1473480" cy="276999"/>
          </a:xfrm>
          <a:prstGeom prst="rect">
            <a:avLst/>
          </a:prstGeom>
        </p:spPr>
        <p:txBody>
          <a:bodyPr wrap="none">
            <a:spAutoFit/>
          </a:bodyPr>
          <a:lstStyle/>
          <a:p>
            <a:pPr lvl="0" fontAlgn="base">
              <a:spcBef>
                <a:spcPct val="0"/>
              </a:spcBef>
              <a:spcAft>
                <a:spcPct val="0"/>
              </a:spcAft>
            </a:pPr>
            <a:r>
              <a:rPr lang="en-GB" altLang="da-DK" sz="1200" dirty="0">
                <a:solidFill>
                  <a:srgbClr val="215868"/>
                </a:solidFill>
                <a:latin typeface="Lucida Sans" pitchFamily="34" charset="0"/>
                <a:ea typeface="Times New Roman" pitchFamily="18" charset="0"/>
                <a:cs typeface="Arial" pitchFamily="34" charset="0"/>
              </a:rPr>
              <a:t>6th screen image</a:t>
            </a:r>
            <a:endParaRPr lang="da-DK" altLang="da-DK" sz="1200" dirty="0">
              <a:latin typeface="Arial" pitchFamily="34" charset="0"/>
              <a:cs typeface="Arial" pitchFamily="34" charset="0"/>
            </a:endParaRPr>
          </a:p>
        </p:txBody>
      </p:sp>
      <p:pic>
        <p:nvPicPr>
          <p:cNvPr id="7" name="Billede 6" descr="description of contents of the internship and the tasks the student will be involved in during the saty"/>
          <p:cNvPicPr>
            <a:picLocks noChangeAspect="1"/>
          </p:cNvPicPr>
          <p:nvPr/>
        </p:nvPicPr>
        <p:blipFill>
          <a:blip r:embed="rId2"/>
          <a:stretch>
            <a:fillRect/>
          </a:stretch>
        </p:blipFill>
        <p:spPr>
          <a:xfrm>
            <a:off x="585787" y="1571625"/>
            <a:ext cx="7972425" cy="3714750"/>
          </a:xfrm>
          <a:prstGeom prst="rect">
            <a:avLst/>
          </a:prstGeom>
        </p:spPr>
      </p:pic>
      <p:sp>
        <p:nvSpPr>
          <p:cNvPr id="6" name="Rektangel 5"/>
          <p:cNvSpPr/>
          <p:nvPr/>
        </p:nvSpPr>
        <p:spPr>
          <a:xfrm>
            <a:off x="4283968" y="2564904"/>
            <a:ext cx="4274244" cy="1938992"/>
          </a:xfrm>
          <a:prstGeom prst="rect">
            <a:avLst/>
          </a:prstGeom>
        </p:spPr>
        <p:txBody>
          <a:bodyPr wrap="square">
            <a:spAutoFit/>
          </a:bodyPr>
          <a:lstStyle/>
          <a:p>
            <a:pPr lvl="0" fontAlgn="base">
              <a:spcBef>
                <a:spcPct val="0"/>
              </a:spcBef>
              <a:spcAft>
                <a:spcPct val="0"/>
              </a:spcAft>
            </a:pPr>
            <a:r>
              <a:rPr lang="en-GB" altLang="da-DK" sz="1200" dirty="0">
                <a:latin typeface="Lucida Sans" pitchFamily="34" charset="0"/>
                <a:ea typeface="Times New Roman" pitchFamily="18" charset="0"/>
                <a:cs typeface="Times New Roman" pitchFamily="18" charset="0"/>
              </a:rPr>
              <a:t>Here you must describe the tasks you have agreed with your host company and your supervisor to carry out during the internship. </a:t>
            </a:r>
          </a:p>
          <a:p>
            <a:pPr lvl="0" fontAlgn="base">
              <a:spcBef>
                <a:spcPct val="0"/>
              </a:spcBef>
              <a:spcAft>
                <a:spcPct val="0"/>
              </a:spcAft>
            </a:pPr>
            <a:endParaRPr lang="da-DK" altLang="da-DK" sz="1200" dirty="0">
              <a:latin typeface="Lucida Sans" panose="020B0602030504020204" pitchFamily="34" charset="0"/>
              <a:cs typeface="Arial" pitchFamily="34" charset="0"/>
            </a:endParaRPr>
          </a:p>
          <a:p>
            <a:pPr lvl="0" eaLnBrk="0" fontAlgn="base" hangingPunct="0">
              <a:spcBef>
                <a:spcPct val="0"/>
              </a:spcBef>
              <a:spcAft>
                <a:spcPct val="0"/>
              </a:spcAft>
            </a:pPr>
            <a:r>
              <a:rPr lang="en-US" sz="1200" dirty="0">
                <a:latin typeface="Lucida Sans" panose="020B0602030504020204" pitchFamily="34" charset="0"/>
              </a:rPr>
              <a:t>You must also describe the individual learning objectives of your internship. </a:t>
            </a:r>
          </a:p>
          <a:p>
            <a:pPr lvl="0" eaLnBrk="0" fontAlgn="base" hangingPunct="0">
              <a:spcBef>
                <a:spcPct val="0"/>
              </a:spcBef>
              <a:spcAft>
                <a:spcPct val="0"/>
              </a:spcAft>
            </a:pPr>
            <a:endParaRPr lang="en-US" sz="1200" dirty="0">
              <a:latin typeface="Lucida Sans" panose="020B0602030504020204" pitchFamily="34" charset="0"/>
            </a:endParaRPr>
          </a:p>
          <a:p>
            <a:pPr lvl="0" eaLnBrk="0" fontAlgn="base" hangingPunct="0">
              <a:spcBef>
                <a:spcPct val="0"/>
              </a:spcBef>
              <a:spcAft>
                <a:spcPct val="0"/>
              </a:spcAft>
            </a:pPr>
            <a:r>
              <a:rPr lang="en-US" sz="1200" dirty="0">
                <a:latin typeface="Lucida Sans" panose="020B0602030504020204" pitchFamily="34" charset="0"/>
              </a:rPr>
              <a:t>The individual learning objectives are formulated according to the relevant curriculum and inspired by the tasks you need to solve in the company.</a:t>
            </a:r>
            <a:endParaRPr lang="da-DK" altLang="da-DK" sz="1200" dirty="0">
              <a:latin typeface="Lucida Sans" panose="020B0602030504020204" pitchFamily="34" charset="0"/>
              <a:cs typeface="Arial" pitchFamily="34" charset="0"/>
            </a:endParaRPr>
          </a:p>
        </p:txBody>
      </p:sp>
    </p:spTree>
    <p:extLst>
      <p:ext uri="{BB962C8B-B14F-4D97-AF65-F5344CB8AC3E}">
        <p14:creationId xmlns:p14="http://schemas.microsoft.com/office/powerpoint/2010/main" val="150191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Et billede, der indeholder skitse, diagram, tegning, tekst&#10;&#10;"/>
          <p:cNvPicPr>
            <a:picLocks noChangeAspect="1"/>
          </p:cNvPicPr>
          <p:nvPr/>
        </p:nvPicPr>
        <p:blipFill>
          <a:blip r:embed="rId2"/>
          <a:stretch>
            <a:fillRect/>
          </a:stretch>
        </p:blipFill>
        <p:spPr>
          <a:xfrm>
            <a:off x="539552" y="692696"/>
            <a:ext cx="7868334" cy="5554898"/>
          </a:xfrm>
          <a:prstGeom prst="rect">
            <a:avLst/>
          </a:prstGeom>
        </p:spPr>
      </p:pic>
      <p:sp>
        <p:nvSpPr>
          <p:cNvPr id="3" name="Titel 2">
            <a:extLst>
              <a:ext uri="{FF2B5EF4-FFF2-40B4-BE49-F238E27FC236}">
                <a16:creationId xmlns:a16="http://schemas.microsoft.com/office/drawing/2014/main" id="{181A8AFC-233B-924F-0AAF-DC705AEBB56B}"/>
              </a:ext>
            </a:extLst>
          </p:cNvPr>
          <p:cNvSpPr>
            <a:spLocks noGrp="1"/>
          </p:cNvSpPr>
          <p:nvPr>
            <p:ph type="title"/>
          </p:nvPr>
        </p:nvSpPr>
        <p:spPr/>
        <p:txBody>
          <a:bodyPr/>
          <a:lstStyle/>
          <a:p>
            <a:endParaRPr lang="da-DK" dirty="0"/>
          </a:p>
        </p:txBody>
      </p:sp>
    </p:spTree>
    <p:extLst>
      <p:ext uri="{BB962C8B-B14F-4D97-AF65-F5344CB8AC3E}">
        <p14:creationId xmlns:p14="http://schemas.microsoft.com/office/powerpoint/2010/main" val="2226969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additional agreements">
            <a:extLst>
              <a:ext uri="{FF2B5EF4-FFF2-40B4-BE49-F238E27FC236}">
                <a16:creationId xmlns:a16="http://schemas.microsoft.com/office/drawing/2014/main" id="{1BDBAE85-EB86-43EC-90BA-EF03463D0F6C}"/>
              </a:ext>
            </a:extLst>
          </p:cNvPr>
          <p:cNvPicPr>
            <a:picLocks noChangeAspect="1"/>
          </p:cNvPicPr>
          <p:nvPr/>
        </p:nvPicPr>
        <p:blipFill>
          <a:blip r:embed="rId2"/>
          <a:stretch>
            <a:fillRect/>
          </a:stretch>
        </p:blipFill>
        <p:spPr>
          <a:xfrm>
            <a:off x="1043608" y="1052736"/>
            <a:ext cx="3672408" cy="5164505"/>
          </a:xfrm>
          <a:prstGeom prst="rect">
            <a:avLst/>
          </a:prstGeom>
        </p:spPr>
      </p:pic>
      <p:pic>
        <p:nvPicPr>
          <p:cNvPr id="3" name="Billede 2" descr="business academy aarhus logo">
            <a:extLst>
              <a:ext uri="{FF2B5EF4-FFF2-40B4-BE49-F238E27FC236}">
                <a16:creationId xmlns:a16="http://schemas.microsoft.com/office/drawing/2014/main" id="{3FD4AA32-EA0C-4F75-BB7A-CA504EC7A1AC}"/>
              </a:ext>
            </a:extLst>
          </p:cNvPr>
          <p:cNvPicPr>
            <a:picLocks noChangeAspect="1"/>
          </p:cNvPicPr>
          <p:nvPr/>
        </p:nvPicPr>
        <p:blipFill>
          <a:blip r:embed="rId3"/>
          <a:stretch>
            <a:fillRect/>
          </a:stretch>
        </p:blipFill>
        <p:spPr>
          <a:xfrm>
            <a:off x="5364088" y="836712"/>
            <a:ext cx="3406502" cy="1910188"/>
          </a:xfrm>
          <a:prstGeom prst="rect">
            <a:avLst/>
          </a:prstGeom>
        </p:spPr>
      </p:pic>
    </p:spTree>
    <p:extLst>
      <p:ext uri="{BB962C8B-B14F-4D97-AF65-F5344CB8AC3E}">
        <p14:creationId xmlns:p14="http://schemas.microsoft.com/office/powerpoint/2010/main" val="1044393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13023" y="645948"/>
            <a:ext cx="147348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da-DK" altLang="da-DK" sz="1200" dirty="0">
                <a:solidFill>
                  <a:srgbClr val="215868"/>
                </a:solidFill>
                <a:latin typeface="Lucida Sans" pitchFamily="34" charset="0"/>
                <a:ea typeface="Times New Roman" pitchFamily="18" charset="0"/>
                <a:cs typeface="Arial" pitchFamily="34" charset="0"/>
              </a:rPr>
              <a:t>7</a:t>
            </a:r>
            <a:r>
              <a:rPr kumimoji="0" lang="da-DK" altLang="da-DK" sz="1200" b="0" i="0" u="none" strike="noStrike" cap="none" normalizeH="0" baseline="0" dirty="0">
                <a:ln>
                  <a:noFill/>
                </a:ln>
                <a:solidFill>
                  <a:srgbClr val="215868"/>
                </a:solidFill>
                <a:effectLst/>
                <a:latin typeface="Lucida Sans" pitchFamily="34" charset="0"/>
                <a:ea typeface="Times New Roman" pitchFamily="18" charset="0"/>
                <a:cs typeface="Arial" pitchFamily="34" charset="0"/>
              </a:rPr>
              <a:t>th screen image</a:t>
            </a:r>
            <a:endParaRPr kumimoji="0" lang="da-DK" altLang="da-D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rot="10800000" flipV="1">
            <a:off x="611560" y="4551239"/>
            <a:ext cx="8042444"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da-DK" sz="1100" b="0" i="0" u="none" strike="noStrike" cap="none" normalizeH="0" baseline="0" dirty="0">
                <a:ln>
                  <a:noFill/>
                </a:ln>
                <a:solidFill>
                  <a:schemeClr val="tx1"/>
                </a:solidFill>
                <a:effectLst/>
                <a:latin typeface="Lucida Sans" pitchFamily="34" charset="0"/>
                <a:ea typeface="Times New Roman" pitchFamily="18" charset="0"/>
                <a:cs typeface="Times New Roman" pitchFamily="18" charset="0"/>
              </a:rPr>
              <a:t>You are now ready to finalise your internship agreement and you will return to the home page where you can see your agreement and verify your approval status.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100" b="0" i="0" u="none" strike="noStrike" cap="none" normalizeH="0" baseline="0" dirty="0">
              <a:ln>
                <a:noFill/>
              </a:ln>
              <a:solidFill>
                <a:schemeClr val="tx1"/>
              </a:solidFill>
              <a:effectLst/>
              <a:latin typeface="Arial" pitchFamily="34" charset="0"/>
              <a:cs typeface="Arial" pitchFamily="34" charset="0"/>
            </a:endParaRPr>
          </a:p>
          <a:p>
            <a:r>
              <a:rPr lang="en-GB" sz="1100" dirty="0">
                <a:latin typeface="Lucida Sans" panose="020B0602030504020204" pitchFamily="34" charset="0"/>
              </a:rPr>
              <a:t>You can always login to the overview page via the link on Study Update, but you cannot edit a sent internship agreement.</a:t>
            </a:r>
            <a:endParaRPr lang="da-DK" sz="1100" dirty="0">
              <a:latin typeface="Lucida Sans" panose="020B0602030504020204" pitchFamily="34" charset="0"/>
            </a:endParaRPr>
          </a:p>
          <a:p>
            <a:r>
              <a:rPr lang="en-GB" sz="1100" dirty="0">
                <a:latin typeface="Lucida Sans" panose="020B0602030504020204" pitchFamily="34" charset="0"/>
              </a:rPr>
              <a:t>If you need to change the content of your internship agreement, then you need to create a new internship agreement. When you create a new internship agreement in the system, the information will automatically be copied from your previous agreement – you can then simply change it as required before it is once again sent for approval to the internship company and the internship supervisor.</a:t>
            </a:r>
            <a:endParaRPr kumimoji="0" lang="en-GB" altLang="da-DK" sz="1100" b="0" i="0" u="none" strike="noStrike" cap="none" normalizeH="0" baseline="0" dirty="0">
              <a:ln>
                <a:noFill/>
              </a:ln>
              <a:solidFill>
                <a:schemeClr val="tx1"/>
              </a:solidFill>
              <a:effectLst/>
              <a:latin typeface="Lucida Sans" panose="020B0602030504020204" pitchFamily="34" charset="0"/>
              <a:cs typeface="Arial" pitchFamily="34" charset="0"/>
            </a:endParaRPr>
          </a:p>
        </p:txBody>
      </p:sp>
      <p:pic>
        <p:nvPicPr>
          <p:cNvPr id="6" name="Billede 5" descr="finish and information will be saved"/>
          <p:cNvPicPr/>
          <p:nvPr/>
        </p:nvPicPr>
        <p:blipFill>
          <a:blip r:embed="rId2"/>
          <a:stretch>
            <a:fillRect/>
          </a:stretch>
        </p:blipFill>
        <p:spPr>
          <a:xfrm>
            <a:off x="683568" y="980728"/>
            <a:ext cx="7632848" cy="3456384"/>
          </a:xfrm>
          <a:prstGeom prst="rect">
            <a:avLst/>
          </a:prstGeom>
        </p:spPr>
      </p:pic>
    </p:spTree>
    <p:extLst>
      <p:ext uri="{BB962C8B-B14F-4D97-AF65-F5344CB8AC3E}">
        <p14:creationId xmlns:p14="http://schemas.microsoft.com/office/powerpoint/2010/main" val="3670076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9552" y="-1868955"/>
            <a:ext cx="3672409" cy="6401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endParaRPr lang="en-US" altLang="da-DK" sz="1600" b="1" dirty="0">
              <a:latin typeface="Arial" pitchFamily="34" charset="0"/>
              <a:cs typeface="Arial" pitchFamily="34" charset="0"/>
            </a:endParaRPr>
          </a:p>
          <a:p>
            <a:pPr fontAlgn="base">
              <a:spcBef>
                <a:spcPct val="0"/>
              </a:spcBef>
              <a:spcAft>
                <a:spcPct val="0"/>
              </a:spcAft>
            </a:pPr>
            <a:r>
              <a:rPr lang="en-US" altLang="da-DK" sz="1400" b="1" dirty="0">
                <a:latin typeface="Arial" pitchFamily="34" charset="0"/>
                <a:cs typeface="Arial" pitchFamily="34" charset="0"/>
              </a:rPr>
              <a:t>Link to the internship agreement</a:t>
            </a:r>
          </a:p>
          <a:p>
            <a:pPr lvl="0" fontAlgn="base">
              <a:spcBef>
                <a:spcPct val="0"/>
              </a:spcBef>
              <a:spcAft>
                <a:spcPct val="0"/>
              </a:spcAft>
            </a:pPr>
            <a:endParaRPr kumimoji="0" lang="en-US" altLang="da-DK" sz="1600" b="0" i="0" u="none" strike="noStrike" cap="none" normalizeH="0" baseline="0" dirty="0">
              <a:ln>
                <a:noFill/>
              </a:ln>
              <a:solidFill>
                <a:srgbClr val="92D050"/>
              </a:solidFill>
              <a:effectLst/>
              <a:latin typeface="Verdana" pitchFamily="34" charset="0"/>
              <a:ea typeface="Calibri" pitchFamily="34"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da-DK" sz="1200" b="0" i="0" u="none" strike="noStrike" cap="none" normalizeH="0" baseline="0" dirty="0">
                <a:ln>
                  <a:noFill/>
                </a:ln>
                <a:solidFill>
                  <a:srgbClr val="92D050"/>
                </a:solidFill>
                <a:effectLst/>
                <a:latin typeface="Verdana" pitchFamily="34" charset="0"/>
                <a:ea typeface="Calibri" pitchFamily="34" charset="0"/>
                <a:cs typeface="Times New Roman" pitchFamily="18" charset="0"/>
                <a:hlinkClick r:id="rId2"/>
              </a:rPr>
              <a:t>http://ws.survey-xact.dk/servlet/dk.pls.eaaa.EAAALookupPage</a:t>
            </a:r>
            <a:endParaRPr kumimoji="0" lang="en-US" altLang="da-DK" sz="1200" b="0" i="0" u="none" strike="noStrike" cap="none" normalizeH="0" baseline="0" dirty="0">
              <a:ln>
                <a:noFill/>
              </a:ln>
              <a:solidFill>
                <a:srgbClr val="92D050"/>
              </a:solidFill>
              <a:effectLst/>
              <a:latin typeface="Verdana" pitchFamily="34" charset="0"/>
              <a:ea typeface="Calibri" pitchFamily="34" charset="0"/>
              <a:cs typeface="Times New Roman" pitchFamily="18" charset="0"/>
            </a:endParaRPr>
          </a:p>
          <a:p>
            <a:pPr lvl="0" fontAlgn="base">
              <a:spcBef>
                <a:spcPct val="0"/>
              </a:spcBef>
              <a:spcAft>
                <a:spcPct val="0"/>
              </a:spcAft>
            </a:pPr>
            <a:endParaRPr lang="en-US" altLang="da-DK" sz="1200" dirty="0">
              <a:solidFill>
                <a:srgbClr val="FF0000"/>
              </a:solidFill>
              <a:latin typeface="Verdana" pitchFamily="34" charset="0"/>
              <a:cs typeface="Times New Roman" pitchFamily="18" charset="0"/>
            </a:endParaRPr>
          </a:p>
          <a:p>
            <a:pPr lvl="0" fontAlgn="base">
              <a:spcBef>
                <a:spcPct val="0"/>
              </a:spcBef>
              <a:spcAft>
                <a:spcPct val="0"/>
              </a:spcAft>
            </a:pPr>
            <a:r>
              <a:rPr lang="en-US" altLang="da-DK" sz="1200" dirty="0">
                <a:latin typeface="Verdana" pitchFamily="34" charset="0"/>
                <a:cs typeface="Times New Roman" pitchFamily="18" charset="0"/>
              </a:rPr>
              <a:t>A more thorough guide to your internship agreement can be found in your </a:t>
            </a:r>
            <a:r>
              <a:rPr lang="en-US" altLang="da-DK" sz="1200" dirty="0" err="1">
                <a:latin typeface="Verdana" pitchFamily="34" charset="0"/>
                <a:cs typeface="Times New Roman" pitchFamily="18" charset="0"/>
              </a:rPr>
              <a:t>programmes</a:t>
            </a:r>
            <a:r>
              <a:rPr lang="en-US" altLang="da-DK" sz="1200" dirty="0">
                <a:latin typeface="Verdana" pitchFamily="34" charset="0"/>
                <a:cs typeface="Times New Roman" pitchFamily="18" charset="0"/>
              </a:rPr>
              <a:t> internship folder on Study Update. </a:t>
            </a:r>
          </a:p>
          <a:p>
            <a:pPr lvl="0" fontAlgn="base">
              <a:spcBef>
                <a:spcPct val="0"/>
              </a:spcBef>
              <a:spcAft>
                <a:spcPct val="0"/>
              </a:spcAft>
            </a:pPr>
            <a:r>
              <a:rPr lang="en-US" altLang="da-DK" sz="1200" dirty="0">
                <a:latin typeface="Verdana" pitchFamily="34" charset="0"/>
                <a:cs typeface="Times New Roman" pitchFamily="18" charset="0"/>
              </a:rPr>
              <a:t>Ask your internship coordinator if you need help to find it.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da-DK" sz="1600" b="0" i="0" u="none" strike="noStrike" cap="none" normalizeH="0" baseline="0" dirty="0">
              <a:ln>
                <a:noFill/>
              </a:ln>
              <a:solidFill>
                <a:srgbClr val="92D050"/>
              </a:solidFill>
              <a:effectLst/>
              <a:latin typeface="Verdana"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da-DK" sz="1600" b="1" dirty="0">
              <a:latin typeface="Verdana" pitchFamily="34" charset="0"/>
              <a:cs typeface="Times New Roman" pitchFamily="18" charset="0"/>
            </a:endParaRPr>
          </a:p>
        </p:txBody>
      </p:sp>
      <p:pic>
        <p:nvPicPr>
          <p:cNvPr id="1026" name="Picture 2" descr="C:\Users\mban\Desktop\q.PNG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7940" y="764705"/>
            <a:ext cx="3771784" cy="5472608"/>
          </a:xfrm>
          <a:prstGeom prst="rect">
            <a:avLst/>
          </a:prstGeom>
          <a:noFill/>
          <a:extLst>
            <a:ext uri="{909E8E84-426E-40DD-AFC4-6F175D3DCCD1}">
              <a14:hiddenFill xmlns:a14="http://schemas.microsoft.com/office/drawing/2010/main">
                <a:solidFill>
                  <a:srgbClr val="FFFFFF"/>
                </a:solidFill>
              </a14:hiddenFill>
            </a:ext>
          </a:extLst>
        </p:spPr>
      </p:pic>
      <p:sp>
        <p:nvSpPr>
          <p:cNvPr id="4" name="Tekstfelt 3"/>
          <p:cNvSpPr txBox="1"/>
          <p:nvPr/>
        </p:nvSpPr>
        <p:spPr>
          <a:xfrm>
            <a:off x="6516216" y="6453336"/>
            <a:ext cx="1971079" cy="276999"/>
          </a:xfrm>
          <a:prstGeom prst="rect">
            <a:avLst/>
          </a:prstGeom>
          <a:noFill/>
        </p:spPr>
        <p:txBody>
          <a:bodyPr wrap="square" rtlCol="0">
            <a:spAutoFit/>
          </a:bodyPr>
          <a:lstStyle/>
          <a:p>
            <a:r>
              <a:rPr lang="da-DK" sz="1200"/>
              <a:t>Opdateret 08.10.2018/</a:t>
            </a:r>
            <a:r>
              <a:rPr lang="da-DK" sz="1200" dirty="0"/>
              <a:t>aman</a:t>
            </a:r>
          </a:p>
        </p:txBody>
      </p:sp>
    </p:spTree>
    <p:extLst>
      <p:ext uri="{BB962C8B-B14F-4D97-AF65-F5344CB8AC3E}">
        <p14:creationId xmlns:p14="http://schemas.microsoft.com/office/powerpoint/2010/main" val="285450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115616" y="1124744"/>
            <a:ext cx="7636161" cy="3970318"/>
          </a:xfrm>
          <a:prstGeom prst="rect">
            <a:avLst/>
          </a:prstGeom>
        </p:spPr>
        <p:txBody>
          <a:bodyPr wrap="square">
            <a:spAutoFit/>
          </a:bodyPr>
          <a:lstStyle/>
          <a:p>
            <a:r>
              <a:rPr lang="en-GB" b="1" dirty="0"/>
              <a:t>GENERAL INFORMATION</a:t>
            </a:r>
          </a:p>
          <a:p>
            <a:endParaRPr lang="da-DK" dirty="0"/>
          </a:p>
          <a:p>
            <a:r>
              <a:rPr lang="en-US" dirty="0"/>
              <a:t>Use the link on Study Update to access the digital internship agreement and enter the relevant data concerning your internship.  </a:t>
            </a:r>
            <a:endParaRPr lang="en-GB" dirty="0"/>
          </a:p>
          <a:p>
            <a:endParaRPr lang="en-GB" b="1" dirty="0"/>
          </a:p>
          <a:p>
            <a:r>
              <a:rPr lang="en-GB" b="1" dirty="0"/>
              <a:t>The agreement is for two types of internship:</a:t>
            </a:r>
          </a:p>
          <a:p>
            <a:endParaRPr lang="da-DK" dirty="0"/>
          </a:p>
          <a:p>
            <a:pPr lvl="0"/>
            <a:r>
              <a:rPr lang="en-GB" u="sng" dirty="0"/>
              <a:t>Standard internship:</a:t>
            </a:r>
            <a:r>
              <a:rPr lang="en-GB" dirty="0"/>
              <a:t> The type of internship where you enter an agreement with a company.</a:t>
            </a:r>
            <a:endParaRPr lang="da-DK" dirty="0"/>
          </a:p>
          <a:p>
            <a:r>
              <a:rPr lang="en-GB" dirty="0"/>
              <a:t> </a:t>
            </a:r>
            <a:endParaRPr lang="da-DK" dirty="0"/>
          </a:p>
          <a:p>
            <a:pPr lvl="0"/>
            <a:r>
              <a:rPr lang="en-GB" u="sng" dirty="0"/>
              <a:t>Internship in your own company:</a:t>
            </a:r>
            <a:r>
              <a:rPr lang="en-GB" dirty="0"/>
              <a:t> The type of internship where you have chosen to be an intern in your own company and where the structure of this internship must live up to certain requirements according to your programme. </a:t>
            </a:r>
            <a:endParaRPr lang="da-DK" dirty="0"/>
          </a:p>
          <a:p>
            <a:r>
              <a:rPr lang="en-GB" dirty="0"/>
              <a:t> </a:t>
            </a:r>
            <a:endParaRPr lang="da-DK" dirty="0"/>
          </a:p>
        </p:txBody>
      </p:sp>
    </p:spTree>
    <p:extLst>
      <p:ext uri="{BB962C8B-B14F-4D97-AF65-F5344CB8AC3E}">
        <p14:creationId xmlns:p14="http://schemas.microsoft.com/office/powerpoint/2010/main" val="419592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39552" y="620688"/>
            <a:ext cx="8064896" cy="5324535"/>
          </a:xfrm>
          <a:prstGeom prst="rect">
            <a:avLst/>
          </a:prstGeom>
        </p:spPr>
        <p:txBody>
          <a:bodyPr wrap="square">
            <a:spAutoFit/>
          </a:bodyPr>
          <a:lstStyle/>
          <a:p>
            <a:r>
              <a:rPr lang="en-GB" b="1" dirty="0"/>
              <a:t>BEFORE YOU START</a:t>
            </a:r>
          </a:p>
          <a:p>
            <a:endParaRPr lang="da-DK" dirty="0"/>
          </a:p>
          <a:p>
            <a:r>
              <a:rPr lang="en-GB" sz="1600" dirty="0"/>
              <a:t>Read these instructions carefully and have the following data ready before you start to complete the internship agreement:</a:t>
            </a:r>
          </a:p>
          <a:p>
            <a:endParaRPr lang="da-DK" sz="1600" dirty="0"/>
          </a:p>
          <a:p>
            <a:r>
              <a:rPr lang="da-DK" sz="1600" dirty="0" err="1"/>
              <a:t>Which</a:t>
            </a:r>
            <a:r>
              <a:rPr lang="da-DK" sz="1600" dirty="0"/>
              <a:t> type of </a:t>
            </a:r>
            <a:r>
              <a:rPr lang="da-DK" sz="1600" dirty="0" err="1"/>
              <a:t>internship</a:t>
            </a:r>
            <a:r>
              <a:rPr lang="da-DK" sz="1600" dirty="0"/>
              <a:t> do </a:t>
            </a:r>
            <a:r>
              <a:rPr lang="da-DK" sz="1600" dirty="0" err="1"/>
              <a:t>you</a:t>
            </a:r>
            <a:r>
              <a:rPr lang="da-DK" sz="1600" dirty="0"/>
              <a:t> </a:t>
            </a:r>
            <a:r>
              <a:rPr lang="da-DK" sz="1600" dirty="0" err="1"/>
              <a:t>want</a:t>
            </a:r>
            <a:r>
              <a:rPr lang="da-DK" sz="1600" dirty="0"/>
              <a:t> to </a:t>
            </a:r>
            <a:r>
              <a:rPr lang="da-DK" sz="1600" dirty="0" err="1"/>
              <a:t>choose</a:t>
            </a:r>
            <a:r>
              <a:rPr lang="da-DK" sz="1600" dirty="0"/>
              <a:t>?</a:t>
            </a:r>
          </a:p>
          <a:p>
            <a:endParaRPr lang="en-GB" sz="1600" dirty="0"/>
          </a:p>
          <a:p>
            <a:r>
              <a:rPr lang="en-GB" sz="1600" dirty="0"/>
              <a:t>Name of company, address, postal code/city, country, phone number, website – of your company</a:t>
            </a:r>
          </a:p>
          <a:p>
            <a:endParaRPr lang="da-DK" sz="1600" dirty="0"/>
          </a:p>
          <a:p>
            <a:r>
              <a:rPr lang="en-GB" sz="1600" dirty="0"/>
              <a:t>Contact details – first name, last name, phone number, e-mail address – of your contact in the company</a:t>
            </a:r>
          </a:p>
          <a:p>
            <a:endParaRPr lang="da-DK" sz="1600" dirty="0"/>
          </a:p>
          <a:p>
            <a:r>
              <a:rPr lang="en-GB" sz="1600" dirty="0"/>
              <a:t>Contact details for your supervisor – name and e-mail address </a:t>
            </a:r>
          </a:p>
          <a:p>
            <a:endParaRPr lang="da-DK" sz="1600" dirty="0"/>
          </a:p>
          <a:p>
            <a:r>
              <a:rPr lang="en-GB" sz="1600" dirty="0"/>
              <a:t>Duration and working hours of the internship</a:t>
            </a:r>
          </a:p>
          <a:p>
            <a:endParaRPr lang="en-GB" sz="1600" dirty="0"/>
          </a:p>
          <a:p>
            <a:r>
              <a:rPr lang="en-US" sz="1600" dirty="0"/>
              <a:t>Your learning objectives for the internship – these should be approved by your supervisor </a:t>
            </a:r>
            <a:r>
              <a:rPr lang="en-US" sz="1600" u="sng" dirty="0"/>
              <a:t>BEFORE</a:t>
            </a:r>
            <a:r>
              <a:rPr lang="en-US" sz="1600" dirty="0"/>
              <a:t> you add them to your internship agreement. </a:t>
            </a:r>
            <a:endParaRPr lang="da-DK" sz="1600" dirty="0"/>
          </a:p>
          <a:p>
            <a:r>
              <a:rPr lang="en-US" sz="1600" dirty="0"/>
              <a:t>You can find guidelines for formulating your learning objectives in “</a:t>
            </a:r>
            <a:r>
              <a:rPr lang="en-GB" sz="1600" dirty="0"/>
              <a:t>Quick reference guide for students: Learning objectives for your internship”. (Ask your supervisor where you’ll find it)  </a:t>
            </a:r>
            <a:endParaRPr lang="da-DK" sz="1600" dirty="0"/>
          </a:p>
        </p:txBody>
      </p:sp>
    </p:spTree>
    <p:extLst>
      <p:ext uri="{BB962C8B-B14F-4D97-AF65-F5344CB8AC3E}">
        <p14:creationId xmlns:p14="http://schemas.microsoft.com/office/powerpoint/2010/main" val="3767489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899592" y="980728"/>
            <a:ext cx="6624736" cy="3293209"/>
          </a:xfrm>
          <a:prstGeom prst="rect">
            <a:avLst/>
          </a:prstGeom>
        </p:spPr>
        <p:txBody>
          <a:bodyPr wrap="square">
            <a:spAutoFit/>
          </a:bodyPr>
          <a:lstStyle/>
          <a:p>
            <a:endParaRPr lang="da-DK" sz="2800" dirty="0"/>
          </a:p>
          <a:p>
            <a:r>
              <a:rPr lang="en-GB" b="1" dirty="0"/>
              <a:t>Especially for ‘Internship in your own company’ </a:t>
            </a:r>
          </a:p>
          <a:p>
            <a:endParaRPr lang="da-DK" dirty="0"/>
          </a:p>
          <a:p>
            <a:r>
              <a:rPr lang="en-GB" sz="1600" dirty="0"/>
              <a:t>If you are in ‘Internship in your own company’ you need to have your CVR number ready if possible.</a:t>
            </a:r>
          </a:p>
          <a:p>
            <a:endParaRPr lang="da-DK" sz="1600" dirty="0"/>
          </a:p>
          <a:p>
            <a:r>
              <a:rPr lang="en-GB" sz="1600" dirty="0"/>
              <a:t>If your business is associated with an entrepreneurial environment, you must also enter the name, address, etc. </a:t>
            </a:r>
            <a:endParaRPr lang="da-DK" sz="1600" dirty="0"/>
          </a:p>
          <a:p>
            <a:r>
              <a:rPr lang="en-GB" sz="1600" dirty="0"/>
              <a:t>If you have affiliated partners or co-owners you must also enter their names. </a:t>
            </a:r>
          </a:p>
          <a:p>
            <a:endParaRPr lang="da-DK" sz="1600" dirty="0"/>
          </a:p>
          <a:p>
            <a:r>
              <a:rPr lang="en-GB" sz="1600" dirty="0"/>
              <a:t>If included an advisory board or if you have a mentor you must also enter the contact information of those individuals.</a:t>
            </a:r>
            <a:endParaRPr lang="da-DK" sz="1600" dirty="0"/>
          </a:p>
        </p:txBody>
      </p:sp>
    </p:spTree>
    <p:extLst>
      <p:ext uri="{BB962C8B-B14F-4D97-AF65-F5344CB8AC3E}">
        <p14:creationId xmlns:p14="http://schemas.microsoft.com/office/powerpoint/2010/main" val="217331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83568" y="501216"/>
            <a:ext cx="6264696" cy="2862322"/>
          </a:xfrm>
          <a:prstGeom prst="rect">
            <a:avLst/>
          </a:prstGeom>
        </p:spPr>
        <p:txBody>
          <a:bodyPr wrap="square">
            <a:spAutoFit/>
          </a:bodyPr>
          <a:lstStyle/>
          <a:p>
            <a:r>
              <a:rPr lang="en-GB" b="1" dirty="0"/>
              <a:t>APPROVAL</a:t>
            </a:r>
          </a:p>
          <a:p>
            <a:endParaRPr lang="da-DK" dirty="0"/>
          </a:p>
          <a:p>
            <a:r>
              <a:rPr lang="en-GB" dirty="0"/>
              <a:t>The system generates a PDF file of the internship agreement when you have finished entering the data. This file will be sent automatically to your host company and your supervisor. </a:t>
            </a:r>
          </a:p>
          <a:p>
            <a:endParaRPr lang="da-DK" dirty="0"/>
          </a:p>
          <a:p>
            <a:r>
              <a:rPr lang="en-GB" dirty="0"/>
              <a:t>They will review the agreement, and if they can approve it you will receive an e-mail with the final agreement attached. </a:t>
            </a:r>
          </a:p>
          <a:p>
            <a:endParaRPr lang="da-DK" dirty="0"/>
          </a:p>
          <a:p>
            <a:endParaRPr lang="da-DK" dirty="0"/>
          </a:p>
        </p:txBody>
      </p:sp>
      <p:pic>
        <p:nvPicPr>
          <p:cNvPr id="4" name="Billede 3" descr="Approval"/>
          <p:cNvPicPr>
            <a:picLocks noChangeAspect="1"/>
          </p:cNvPicPr>
          <p:nvPr/>
        </p:nvPicPr>
        <p:blipFill>
          <a:blip r:embed="rId2"/>
          <a:stretch>
            <a:fillRect/>
          </a:stretch>
        </p:blipFill>
        <p:spPr>
          <a:xfrm>
            <a:off x="3707904" y="2929494"/>
            <a:ext cx="4699982" cy="3318100"/>
          </a:xfrm>
          <a:prstGeom prst="rect">
            <a:avLst/>
          </a:prstGeom>
        </p:spPr>
      </p:pic>
    </p:spTree>
    <p:extLst>
      <p:ext uri="{BB962C8B-B14F-4D97-AF65-F5344CB8AC3E}">
        <p14:creationId xmlns:p14="http://schemas.microsoft.com/office/powerpoint/2010/main" val="251846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647202" y="936415"/>
            <a:ext cx="6840760" cy="3139321"/>
          </a:xfrm>
          <a:prstGeom prst="rect">
            <a:avLst/>
          </a:prstGeom>
        </p:spPr>
        <p:txBody>
          <a:bodyPr wrap="square">
            <a:spAutoFit/>
          </a:bodyPr>
          <a:lstStyle/>
          <a:p>
            <a:endParaRPr lang="en-GB" dirty="0"/>
          </a:p>
          <a:p>
            <a:endParaRPr lang="en-GB" dirty="0"/>
          </a:p>
          <a:p>
            <a:endParaRPr lang="en-GB" dirty="0"/>
          </a:p>
          <a:p>
            <a:r>
              <a:rPr lang="en-GB" dirty="0"/>
              <a:t>If they are unable to approve the contents of your agreement, you will receive an e-mail informing you that your supervisor or the company has rejected your agreement and that you should get in touch with them to revise the contents. </a:t>
            </a:r>
          </a:p>
          <a:p>
            <a:endParaRPr lang="da-DK" dirty="0"/>
          </a:p>
          <a:p>
            <a:r>
              <a:rPr lang="en-GB" dirty="0"/>
              <a:t>If your agreement has been rejected and you have discussed revisions of the contents with the company or your supervisor, you must access the link on Study Update again and create a new agreement.</a:t>
            </a:r>
            <a:endParaRPr lang="da-DK" dirty="0"/>
          </a:p>
        </p:txBody>
      </p:sp>
      <p:sp>
        <p:nvSpPr>
          <p:cNvPr id="5" name="Rektangel 4"/>
          <p:cNvSpPr/>
          <p:nvPr/>
        </p:nvSpPr>
        <p:spPr>
          <a:xfrm>
            <a:off x="625846" y="548680"/>
            <a:ext cx="1211294" cy="1200329"/>
          </a:xfrm>
          <a:prstGeom prst="rect">
            <a:avLst/>
          </a:prstGeom>
        </p:spPr>
        <p:txBody>
          <a:bodyPr wrap="none">
            <a:spAutoFit/>
          </a:bodyPr>
          <a:lstStyle/>
          <a:p>
            <a:endParaRPr lang="en-GB" b="1" dirty="0"/>
          </a:p>
          <a:p>
            <a:endParaRPr lang="en-GB" b="1" dirty="0"/>
          </a:p>
          <a:p>
            <a:endParaRPr lang="en-GB" b="1" dirty="0"/>
          </a:p>
          <a:p>
            <a:r>
              <a:rPr lang="en-GB" b="1" dirty="0"/>
              <a:t>APPROVAL</a:t>
            </a:r>
          </a:p>
        </p:txBody>
      </p:sp>
    </p:spTree>
    <p:extLst>
      <p:ext uri="{BB962C8B-B14F-4D97-AF65-F5344CB8AC3E}">
        <p14:creationId xmlns:p14="http://schemas.microsoft.com/office/powerpoint/2010/main" val="4153759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755576" y="1628800"/>
            <a:ext cx="7632848" cy="2862322"/>
          </a:xfrm>
          <a:prstGeom prst="rect">
            <a:avLst/>
          </a:prstGeom>
        </p:spPr>
        <p:txBody>
          <a:bodyPr wrap="square">
            <a:spAutoFit/>
          </a:bodyPr>
          <a:lstStyle/>
          <a:p>
            <a:r>
              <a:rPr lang="en-GB" b="1" dirty="0"/>
              <a:t>SUPERVISOR</a:t>
            </a:r>
            <a:endParaRPr lang="da-DK" b="1" dirty="0"/>
          </a:p>
          <a:p>
            <a:r>
              <a:rPr lang="en-GB" dirty="0"/>
              <a:t>If the Academy has not yet assigned a supervisor to you when you fill in your internship agreement, you need to consult your programme secretary and use the name and e-mail address of the programme secretary or the programme internship coordinator.</a:t>
            </a:r>
          </a:p>
          <a:p>
            <a:endParaRPr lang="da-DK" dirty="0"/>
          </a:p>
          <a:p>
            <a:r>
              <a:rPr lang="en-GB" dirty="0"/>
              <a:t>If later in the process you are assigned a supervisor or if you change supervisor during the internship access the link on Study Update again and add the name and e-mail address of your supervisor using the ‘Add new supervisor” button.</a:t>
            </a:r>
            <a:endParaRPr lang="da-DK" dirty="0"/>
          </a:p>
          <a:p>
            <a:endParaRPr lang="da-DK" dirty="0"/>
          </a:p>
        </p:txBody>
      </p:sp>
    </p:spTree>
    <p:extLst>
      <p:ext uri="{BB962C8B-B14F-4D97-AF65-F5344CB8AC3E}">
        <p14:creationId xmlns:p14="http://schemas.microsoft.com/office/powerpoint/2010/main" val="4177300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1"/>
          <p:cNvSpPr txBox="1"/>
          <p:nvPr/>
        </p:nvSpPr>
        <p:spPr>
          <a:xfrm>
            <a:off x="755576" y="1844824"/>
            <a:ext cx="7632848" cy="1200329"/>
          </a:xfrm>
          <a:prstGeom prst="rect">
            <a:avLst/>
          </a:prstGeom>
          <a:noFill/>
        </p:spPr>
        <p:txBody>
          <a:bodyPr wrap="square" rtlCol="0">
            <a:spAutoFit/>
          </a:bodyPr>
          <a:lstStyle/>
          <a:p>
            <a:r>
              <a:rPr lang="da-DK" dirty="0"/>
              <a:t>The </a:t>
            </a:r>
            <a:r>
              <a:rPr lang="da-DK" dirty="0" err="1"/>
              <a:t>following</a:t>
            </a:r>
            <a:r>
              <a:rPr lang="da-DK" dirty="0"/>
              <a:t> slides </a:t>
            </a:r>
            <a:r>
              <a:rPr lang="da-DK" dirty="0" err="1"/>
              <a:t>are</a:t>
            </a:r>
            <a:r>
              <a:rPr lang="da-DK" dirty="0"/>
              <a:t> a </a:t>
            </a:r>
            <a:r>
              <a:rPr lang="da-DK" dirty="0" err="1"/>
              <a:t>survey</a:t>
            </a:r>
            <a:r>
              <a:rPr lang="da-DK" dirty="0"/>
              <a:t> of the flow in a ‘</a:t>
            </a:r>
            <a:r>
              <a:rPr lang="da-DK" u="sng" dirty="0"/>
              <a:t>Standard </a:t>
            </a:r>
            <a:r>
              <a:rPr lang="da-DK" u="sng" dirty="0" err="1"/>
              <a:t>internship</a:t>
            </a:r>
            <a:r>
              <a:rPr lang="da-DK" u="sng" dirty="0"/>
              <a:t>’</a:t>
            </a:r>
            <a:r>
              <a:rPr lang="da-DK" dirty="0"/>
              <a:t>.</a:t>
            </a:r>
          </a:p>
          <a:p>
            <a:endParaRPr lang="da-DK" dirty="0"/>
          </a:p>
          <a:p>
            <a:r>
              <a:rPr lang="da-DK" dirty="0"/>
              <a:t>In the case of ‘</a:t>
            </a:r>
            <a:r>
              <a:rPr lang="da-DK" u="sng" dirty="0"/>
              <a:t>Internship in </a:t>
            </a:r>
            <a:r>
              <a:rPr lang="da-DK" u="sng" dirty="0" err="1"/>
              <a:t>your</a:t>
            </a:r>
            <a:r>
              <a:rPr lang="da-DK" u="sng" dirty="0"/>
              <a:t> </a:t>
            </a:r>
            <a:r>
              <a:rPr lang="da-DK" u="sng" dirty="0" err="1"/>
              <a:t>own</a:t>
            </a:r>
            <a:r>
              <a:rPr lang="da-DK" u="sng" dirty="0"/>
              <a:t> </a:t>
            </a:r>
            <a:r>
              <a:rPr lang="da-DK" u="sng" dirty="0" err="1"/>
              <a:t>company</a:t>
            </a:r>
            <a:r>
              <a:rPr lang="da-DK" dirty="0"/>
              <a:t>’  the </a:t>
            </a:r>
            <a:r>
              <a:rPr lang="da-DK" dirty="0" err="1"/>
              <a:t>questions</a:t>
            </a:r>
            <a:r>
              <a:rPr lang="da-DK" dirty="0"/>
              <a:t> </a:t>
            </a:r>
            <a:r>
              <a:rPr lang="da-DK" dirty="0" err="1"/>
              <a:t>vary</a:t>
            </a:r>
            <a:r>
              <a:rPr lang="da-DK" dirty="0"/>
              <a:t> but the principles </a:t>
            </a:r>
            <a:r>
              <a:rPr lang="da-DK" dirty="0" err="1"/>
              <a:t>are</a:t>
            </a:r>
            <a:r>
              <a:rPr lang="da-DK" dirty="0"/>
              <a:t> the same.</a:t>
            </a:r>
          </a:p>
        </p:txBody>
      </p:sp>
    </p:spTree>
    <p:extLst>
      <p:ext uri="{BB962C8B-B14F-4D97-AF65-F5344CB8AC3E}">
        <p14:creationId xmlns:p14="http://schemas.microsoft.com/office/powerpoint/2010/main" val="1151763964"/>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ord" ma:contentTypeID="0x01010045E8358252D6400EB1C231CCF7F3BC970042166B2275842146A87C6418E8B8E6BB" ma:contentTypeVersion="7" ma:contentTypeDescription="Microsoft Word" ma:contentTypeScope="" ma:versionID="ebf281fcc4b79baf5e874dff7faad534">
  <xsd:schema xmlns:xsd="http://www.w3.org/2001/XMLSchema" xmlns:xs="http://www.w3.org/2001/XMLSchema" xmlns:p="http://schemas.microsoft.com/office/2006/metadata/properties" xmlns:ns1="http://schemas.microsoft.com/sharepoint/v3" xmlns:ns2="ef5e051f-9ccd-4737-9b85-49b872217964" targetNamespace="http://schemas.microsoft.com/office/2006/metadata/properties" ma:root="true" ma:fieldsID="8dee7f92b313fac61e2540ad44112b9f" ns1:_="" ns2:_="">
    <xsd:import namespace="http://schemas.microsoft.com/sharepoint/v3"/>
    <xsd:import namespace="ef5e051f-9ccd-4737-9b85-49b872217964"/>
    <xsd:element name="properties">
      <xsd:complexType>
        <xsd:sequence>
          <xsd:element name="documentManagement">
            <xsd:complexType>
              <xsd:all>
                <xsd:element ref="ns2:PortalDepartment" minOccurs="0"/>
                <xsd:element ref="ns2:d67304936df247ab9448bd970a61aa05" minOccurs="0"/>
                <xsd:element ref="ns2:TaxCatchAll" minOccurs="0"/>
                <xsd:element ref="ns2:TaxCatchAllLabel" minOccurs="0"/>
                <xsd:element ref="ns1:Comment"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 ma:index="13" nillable="true" ma:displayName="Description" ma:internalName="Comment">
      <xsd:simpleType>
        <xsd:restriction base="dms:Note">
          <xsd:maxLength value="255"/>
        </xsd:restriction>
      </xsd:simpleType>
    </xsd:element>
    <xsd:element name="AverageRating" ma:index="14" nillable="true" ma:displayName="Rating (0-5)" ma:decimals="2" ma:description="Average value of all the ratings that have been submitted" ma:internalName="AverageRating" ma:readOnly="true">
      <xsd:simpleType>
        <xsd:restriction base="dms:Number"/>
      </xsd:simpleType>
    </xsd:element>
    <xsd:element name="RatingCount" ma:index="15"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ef5e051f-9ccd-4737-9b85-49b872217964" elementFormDefault="qualified">
    <xsd:import namespace="http://schemas.microsoft.com/office/2006/documentManagement/types"/>
    <xsd:import namespace="http://schemas.microsoft.com/office/infopath/2007/PartnerControls"/>
    <xsd:element name="PortalDepartment" ma:index="8" nillable="true" ma:displayName="Department" ma:description="" ma:list="{5faf8df3-84c5-498e-8b32-0e824b5e0eb8}" ma:internalName="PortalDepartment" ma:showField="Title" ma:web="ef5e051f-9ccd-4737-9b85-49b872217964">
      <xsd:simpleType>
        <xsd:restriction base="dms:Lookup"/>
      </xsd:simpleType>
    </xsd:element>
    <xsd:element name="d67304936df247ab9448bd970a61aa05" ma:index="9" nillable="true" ma:taxonomy="true" ma:internalName="d67304936df247ab9448bd970a61aa05" ma:taxonomyFieldName="PortalKeyword" ma:displayName="Keywords" ma:fieldId="{d6730493-6df2-47ab-9448-bd970a61aa05}"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278a70cd-a84f-4a53-abd3-ba2b5cf579fc}" ma:internalName="TaxCatchAll" ma:showField="CatchAllData" ma:web="ef5e051f-9ccd-4737-9b85-49b872217964">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278a70cd-a84f-4a53-abd3-ba2b5cf579fc}" ma:internalName="TaxCatchAllLabel" ma:readOnly="true" ma:showField="CatchAllDataLabel" ma:web="ef5e051f-9ccd-4737-9b85-49b8722179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ortalDepartment xmlns="ef5e051f-9ccd-4737-9b85-49b872217964" xsi:nil="true"/>
    <d67304936df247ab9448bd970a61aa05 xmlns="ef5e051f-9ccd-4737-9b85-49b872217964">
      <Terms xmlns="http://schemas.microsoft.com/office/infopath/2007/PartnerControls"/>
    </d67304936df247ab9448bd970a61aa05>
    <TaxCatchAll xmlns="ef5e051f-9ccd-4737-9b85-49b872217964"/>
    <Comment xmlns="http://schemas.microsoft.com/sharepoint/v3" xsi:nil="true"/>
  </documentManagement>
</p:properties>
</file>

<file path=customXml/itemProps1.xml><?xml version="1.0" encoding="utf-8"?>
<ds:datastoreItem xmlns:ds="http://schemas.openxmlformats.org/officeDocument/2006/customXml" ds:itemID="{0A383EDB-3D2F-4DFD-AF41-61D9288134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f5e051f-9ccd-4737-9b85-49b8722179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DC8F31-DF7B-492B-8E95-FEEAA2F94E12}">
  <ds:schemaRefs>
    <ds:schemaRef ds:uri="http://schemas.microsoft.com/sharepoint/v3/contenttype/forms"/>
  </ds:schemaRefs>
</ds:datastoreItem>
</file>

<file path=customXml/itemProps3.xml><?xml version="1.0" encoding="utf-8"?>
<ds:datastoreItem xmlns:ds="http://schemas.openxmlformats.org/officeDocument/2006/customXml" ds:itemID="{74008BA0-7247-478A-BB70-F7B06CF78277}">
  <ds:schemaRefs>
    <ds:schemaRef ds:uri="http://schemas.microsoft.com/office/2006/metadata/properties"/>
    <ds:schemaRef ds:uri="http://schemas.microsoft.com/office/infopath/2007/PartnerControls"/>
    <ds:schemaRef ds:uri="ef5e051f-9ccd-4737-9b85-49b872217964"/>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659</TotalTime>
  <Words>1200</Words>
  <Application>Microsoft Office PowerPoint</Application>
  <PresentationFormat>Skærmshow (4:3)</PresentationFormat>
  <Paragraphs>122</Paragraphs>
  <Slides>22</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22</vt:i4>
      </vt:variant>
    </vt:vector>
  </HeadingPairs>
  <TitlesOfParts>
    <vt:vector size="27" baseType="lpstr">
      <vt:lpstr>Arial</vt:lpstr>
      <vt:lpstr>Calibri</vt:lpstr>
      <vt:lpstr>Lucida Sans</vt:lpstr>
      <vt:lpstr>Verdana</vt:lpstr>
      <vt:lpstr>Kontortema</vt:lpstr>
      <vt:lpstr>INTERNSHIP AGREEMENT INSTRUCTIONS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EFIF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INTERNSHIP AGREEMENT INSTRUCTIONS</dc:title>
  <dc:creator>mban</dc:creator>
  <cp:lastModifiedBy>Sofie Vestermark (studentermedhjælper – sofv@eaaa.dk)</cp:lastModifiedBy>
  <cp:revision>49</cp:revision>
  <cp:lastPrinted>2017-10-31T09:27:18Z</cp:lastPrinted>
  <dcterms:created xsi:type="dcterms:W3CDTF">2014-04-11T09:39:27Z</dcterms:created>
  <dcterms:modified xsi:type="dcterms:W3CDTF">2025-03-11T12:40:31Z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0x01010045E8358252D6400EB1C231CCF7F3BC970042166B2275842146A87C6418E8B8E6BB</vt:lpwstr>
  </property>
  <property fmtid="{D5CDD505-2E9C-101B-9397-08002B2CF9AE}" pid="3" name="PortalKeyword">
    <vt:lpwstr/>
  </property>
</Properties>
</file>